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118"/>
  </p:notesMasterIdLst>
  <p:handoutMasterIdLst>
    <p:handoutMasterId r:id="rId119"/>
  </p:handoutMasterIdLst>
  <p:sldIdLst>
    <p:sldId id="258" r:id="rId5"/>
    <p:sldId id="331" r:id="rId6"/>
    <p:sldId id="285" r:id="rId7"/>
    <p:sldId id="309" r:id="rId8"/>
    <p:sldId id="334" r:id="rId9"/>
    <p:sldId id="335" r:id="rId10"/>
    <p:sldId id="476" r:id="rId11"/>
    <p:sldId id="477" r:id="rId12"/>
    <p:sldId id="478" r:id="rId13"/>
    <p:sldId id="479" r:id="rId14"/>
    <p:sldId id="337" r:id="rId15"/>
    <p:sldId id="339" r:id="rId16"/>
    <p:sldId id="532" r:id="rId17"/>
    <p:sldId id="545" r:id="rId18"/>
    <p:sldId id="547" r:id="rId19"/>
    <p:sldId id="546" r:id="rId20"/>
    <p:sldId id="341" r:id="rId21"/>
    <p:sldId id="342" r:id="rId22"/>
    <p:sldId id="343" r:id="rId23"/>
    <p:sldId id="344" r:id="rId24"/>
    <p:sldId id="531" r:id="rId25"/>
    <p:sldId id="529" r:id="rId26"/>
    <p:sldId id="535" r:id="rId27"/>
    <p:sldId id="537" r:id="rId28"/>
    <p:sldId id="536" r:id="rId29"/>
    <p:sldId id="538" r:id="rId30"/>
    <p:sldId id="539" r:id="rId31"/>
    <p:sldId id="517" r:id="rId32"/>
    <p:sldId id="485" r:id="rId33"/>
    <p:sldId id="522" r:id="rId34"/>
    <p:sldId id="523" r:id="rId35"/>
    <p:sldId id="487" r:id="rId36"/>
    <p:sldId id="488" r:id="rId37"/>
    <p:sldId id="524" r:id="rId38"/>
    <p:sldId id="525" r:id="rId39"/>
    <p:sldId id="526" r:id="rId40"/>
    <p:sldId id="527" r:id="rId41"/>
    <p:sldId id="528" r:id="rId42"/>
    <p:sldId id="489" r:id="rId43"/>
    <p:sldId id="490" r:id="rId44"/>
    <p:sldId id="491" r:id="rId45"/>
    <p:sldId id="492" r:id="rId46"/>
    <p:sldId id="493" r:id="rId47"/>
    <p:sldId id="494" r:id="rId48"/>
    <p:sldId id="495" r:id="rId49"/>
    <p:sldId id="496" r:id="rId50"/>
    <p:sldId id="534" r:id="rId51"/>
    <p:sldId id="518" r:id="rId52"/>
    <p:sldId id="519" r:id="rId53"/>
    <p:sldId id="502" r:id="rId54"/>
    <p:sldId id="503" r:id="rId55"/>
    <p:sldId id="504" r:id="rId56"/>
    <p:sldId id="505" r:id="rId57"/>
    <p:sldId id="506" r:id="rId58"/>
    <p:sldId id="507" r:id="rId59"/>
    <p:sldId id="508" r:id="rId60"/>
    <p:sldId id="509" r:id="rId61"/>
    <p:sldId id="510" r:id="rId62"/>
    <p:sldId id="345" r:id="rId63"/>
    <p:sldId id="346" r:id="rId64"/>
    <p:sldId id="480" r:id="rId65"/>
    <p:sldId id="469" r:id="rId66"/>
    <p:sldId id="410" r:id="rId67"/>
    <p:sldId id="412" r:id="rId68"/>
    <p:sldId id="413" r:id="rId69"/>
    <p:sldId id="414" r:id="rId70"/>
    <p:sldId id="415" r:id="rId71"/>
    <p:sldId id="416" r:id="rId72"/>
    <p:sldId id="417" r:id="rId73"/>
    <p:sldId id="470" r:id="rId74"/>
    <p:sldId id="482" r:id="rId75"/>
    <p:sldId id="483" r:id="rId76"/>
    <p:sldId id="564" r:id="rId77"/>
    <p:sldId id="419" r:id="rId78"/>
    <p:sldId id="563" r:id="rId79"/>
    <p:sldId id="420" r:id="rId80"/>
    <p:sldId id="421" r:id="rId81"/>
    <p:sldId id="422" r:id="rId82"/>
    <p:sldId id="423" r:id="rId83"/>
    <p:sldId id="424" r:id="rId84"/>
    <p:sldId id="566" r:id="rId85"/>
    <p:sldId id="567" r:id="rId86"/>
    <p:sldId id="565" r:id="rId87"/>
    <p:sldId id="425" r:id="rId88"/>
    <p:sldId id="484" r:id="rId89"/>
    <p:sldId id="428" r:id="rId90"/>
    <p:sldId id="429" r:id="rId91"/>
    <p:sldId id="430" r:id="rId92"/>
    <p:sldId id="431" r:id="rId93"/>
    <p:sldId id="471" r:id="rId94"/>
    <p:sldId id="548" r:id="rId95"/>
    <p:sldId id="549" r:id="rId96"/>
    <p:sldId id="550" r:id="rId97"/>
    <p:sldId id="551" r:id="rId98"/>
    <p:sldId id="552" r:id="rId99"/>
    <p:sldId id="557" r:id="rId100"/>
    <p:sldId id="558" r:id="rId101"/>
    <p:sldId id="556" r:id="rId102"/>
    <p:sldId id="555" r:id="rId103"/>
    <p:sldId id="553" r:id="rId104"/>
    <p:sldId id="432" r:id="rId105"/>
    <p:sldId id="433" r:id="rId106"/>
    <p:sldId id="559" r:id="rId107"/>
    <p:sldId id="560" r:id="rId108"/>
    <p:sldId id="561" r:id="rId109"/>
    <p:sldId id="513" r:id="rId110"/>
    <p:sldId id="514" r:id="rId111"/>
    <p:sldId id="515" r:id="rId112"/>
    <p:sldId id="516" r:id="rId113"/>
    <p:sldId id="472" r:id="rId114"/>
    <p:sldId id="468" r:id="rId115"/>
    <p:sldId id="562" r:id="rId116"/>
    <p:sldId id="333" r:id="rId1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7">
          <p15:clr>
            <a:srgbClr val="A4A3A4"/>
          </p15:clr>
        </p15:guide>
        <p15:guide id="2" orient="horz" pos="2203">
          <p15:clr>
            <a:srgbClr val="A4A3A4"/>
          </p15:clr>
        </p15:guide>
        <p15:guide id="3" orient="horz" pos="3881">
          <p15:clr>
            <a:srgbClr val="A4A3A4"/>
          </p15:clr>
        </p15:guide>
        <p15:guide id="4" orient="horz" pos="184">
          <p15:clr>
            <a:srgbClr val="A4A3A4"/>
          </p15:clr>
        </p15:guide>
        <p15:guide id="5" orient="horz" pos="456">
          <p15:clr>
            <a:srgbClr val="A4A3A4"/>
          </p15:clr>
        </p15:guide>
        <p15:guide id="6" pos="7301">
          <p15:clr>
            <a:srgbClr val="A4A3A4"/>
          </p15:clr>
        </p15:guide>
        <p15:guide id="7" pos="3831">
          <p15:clr>
            <a:srgbClr val="A4A3A4"/>
          </p15:clr>
        </p15:guide>
        <p15:guide id="8"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A2A74"/>
    <a:srgbClr val="12838C"/>
    <a:srgbClr val="A8A27E"/>
    <a:srgbClr val="3A2139"/>
    <a:srgbClr val="868686"/>
    <a:srgbClr val="1499E6"/>
    <a:srgbClr val="149DEC"/>
    <a:srgbClr val="0D65AF"/>
    <a:srgbClr val="0D84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8000" autoAdjust="0"/>
  </p:normalViewPr>
  <p:slideViewPr>
    <p:cSldViewPr snapToGrid="0" showGuides="1">
      <p:cViewPr varScale="1">
        <p:scale>
          <a:sx n="53" d="100"/>
          <a:sy n="53" d="100"/>
        </p:scale>
        <p:origin x="1158" y="28"/>
      </p:cViewPr>
      <p:guideLst>
        <p:guide orient="horz" pos="697"/>
        <p:guide orient="horz" pos="2203"/>
        <p:guide orient="horz" pos="3881"/>
        <p:guide orient="horz" pos="184"/>
        <p:guide orient="horz" pos="456"/>
        <p:guide pos="7301"/>
        <p:guide pos="3831"/>
        <p:guide pos="3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handoutMaster" Target="handoutMasters/handout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E7550-E0F9-3D47-B240-CDF212F954DC}" type="datetimeFigureOut">
              <a:rPr lang="en-US" smtClean="0"/>
              <a:t>7/2/2021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55E19F-8104-454E-99EE-5FECE3F2C2A1}" type="slidenum">
              <a:rPr lang="en-US" smtClean="0"/>
              <a:t>‹#›</a:t>
            </a:fld>
            <a:endParaRPr lang="en-US"/>
          </a:p>
        </p:txBody>
      </p:sp>
    </p:spTree>
    <p:extLst>
      <p:ext uri="{BB962C8B-B14F-4D97-AF65-F5344CB8AC3E}">
        <p14:creationId xmlns:p14="http://schemas.microsoft.com/office/powerpoint/2010/main" val="2280270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4816F-C52D-684F-90D7-8658B6D04F7F}" type="datetimeFigureOut">
              <a:rPr lang="en-US" smtClean="0"/>
              <a:t>7/2/2021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F3505-8F58-2C45-86A7-6D873B9ECDD2}" type="slidenum">
              <a:rPr lang="en-US" smtClean="0"/>
              <a:t>‹#›</a:t>
            </a:fld>
            <a:endParaRPr lang="en-US"/>
          </a:p>
        </p:txBody>
      </p:sp>
    </p:spTree>
    <p:extLst>
      <p:ext uri="{BB962C8B-B14F-4D97-AF65-F5344CB8AC3E}">
        <p14:creationId xmlns:p14="http://schemas.microsoft.com/office/powerpoint/2010/main" val="1856226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Spring enables you to build applications from "plain old Java objects" (POJOs) and to apply enterprise services non-invasively to POJOs.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Spring is designed to be non-intrusive, meaning that your domain logic code generally has no dependencies on the framework itself.</a:t>
            </a:r>
          </a:p>
          <a:p>
            <a:endParaRPr lang="en-US"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4</a:t>
            </a:fld>
            <a:endParaRPr lang="en-US"/>
          </a:p>
        </p:txBody>
      </p:sp>
    </p:spTree>
    <p:extLst>
      <p:ext uri="{BB962C8B-B14F-4D97-AF65-F5344CB8AC3E}">
        <p14:creationId xmlns:p14="http://schemas.microsoft.com/office/powerpoint/2010/main" val="21364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C8B393B-EC3C-45A1-85E3-B3F5F95390F6}" type="slidenum">
              <a:rPr lang="en-US" altLang="en-US" sz="1200" smtClean="0">
                <a:solidFill>
                  <a:schemeClr val="tx1"/>
                </a:solidFill>
              </a:rPr>
              <a:pPr/>
              <a:t>29</a:t>
            </a:fld>
            <a:endParaRPr lang="en-US" altLang="en-US" sz="1200">
              <a:solidFill>
                <a:schemeClr val="tx1"/>
              </a:solidFill>
            </a:endParaRPr>
          </a:p>
        </p:txBody>
      </p:sp>
    </p:spTree>
    <p:extLst>
      <p:ext uri="{BB962C8B-B14F-4D97-AF65-F5344CB8AC3E}">
        <p14:creationId xmlns:p14="http://schemas.microsoft.com/office/powerpoint/2010/main" val="3090408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513DE94E-B5E4-45D2-B932-AD339CCB131A}" type="slidenum">
              <a:rPr lang="en-US" altLang="en-US" sz="1200" smtClean="0">
                <a:solidFill>
                  <a:schemeClr val="tx1"/>
                </a:solidFill>
              </a:rPr>
              <a:pPr/>
              <a:t>30</a:t>
            </a:fld>
            <a:endParaRPr lang="en-US" altLang="en-US" sz="1200">
              <a:solidFill>
                <a:schemeClr val="tx1"/>
              </a:solidFill>
            </a:endParaRPr>
          </a:p>
        </p:txBody>
      </p:sp>
    </p:spTree>
    <p:extLst>
      <p:ext uri="{BB962C8B-B14F-4D97-AF65-F5344CB8AC3E}">
        <p14:creationId xmlns:p14="http://schemas.microsoft.com/office/powerpoint/2010/main" val="21409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Setter-based DI is accomplished by the container calling setter methods on your beans after invoking a no-argument constructor or no-argument static factory method to instantiate your bean.</a:t>
            </a:r>
          </a:p>
          <a:p>
            <a:pPr>
              <a:spcAft>
                <a:spcPct val="0"/>
              </a:spcAft>
            </a:pPr>
            <a:r>
              <a:rPr lang="en-US" altLang="en-US" dirty="0"/>
              <a:t>In case you are passing a reference to an object, you need to use </a:t>
            </a:r>
            <a:r>
              <a:rPr lang="en-US" altLang="en-US" b="1" dirty="0"/>
              <a:t>ref</a:t>
            </a:r>
            <a:r>
              <a:rPr lang="en-US" altLang="en-US" dirty="0"/>
              <a:t> attribute of &lt;property&gt; tag and if you are passing a value directly then you should use </a:t>
            </a:r>
            <a:r>
              <a:rPr lang="en-US" altLang="en-US" b="1" dirty="0"/>
              <a:t>value</a:t>
            </a:r>
            <a:r>
              <a:rPr lang="en-US" altLang="en-US" dirty="0"/>
              <a:t> attribute.</a:t>
            </a:r>
          </a:p>
          <a:p>
            <a:endParaRPr lang="en-US" altLang="en-US" dirty="0">
              <a:latin typeface="Arial" panose="020B0604020202020204" pitchFamily="34" charset="0"/>
              <a:ea typeface="ＭＳ Ｐゴシック" panose="020B0600070205080204" pitchFamily="34" charset="-128"/>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DE92C2E2-0376-4253-B563-C495BDA1037C}" type="slidenum">
              <a:rPr lang="en-US" altLang="en-US" sz="1200" smtClean="0">
                <a:solidFill>
                  <a:schemeClr val="tx1"/>
                </a:solidFill>
              </a:rPr>
              <a:pPr/>
              <a:t>32</a:t>
            </a:fld>
            <a:endParaRPr lang="en-US" altLang="en-US" sz="1200">
              <a:solidFill>
                <a:schemeClr val="tx1"/>
              </a:solidFill>
            </a:endParaRPr>
          </a:p>
        </p:txBody>
      </p:sp>
    </p:spTree>
    <p:extLst>
      <p:ext uri="{BB962C8B-B14F-4D97-AF65-F5344CB8AC3E}">
        <p14:creationId xmlns:p14="http://schemas.microsoft.com/office/powerpoint/2010/main" val="16268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809AF25A-3148-4A1E-B752-EE831BA3974E}" type="slidenum">
              <a:rPr lang="en-US" altLang="en-US" sz="1200" smtClean="0">
                <a:solidFill>
                  <a:schemeClr val="tx1"/>
                </a:solidFill>
              </a:rPr>
              <a:pPr/>
              <a:t>33</a:t>
            </a:fld>
            <a:endParaRPr lang="en-US" altLang="en-US" sz="1200">
              <a:solidFill>
                <a:schemeClr val="tx1"/>
              </a:solidFill>
            </a:endParaRPr>
          </a:p>
        </p:txBody>
      </p:sp>
    </p:spTree>
    <p:extLst>
      <p:ext uri="{BB962C8B-B14F-4D97-AF65-F5344CB8AC3E}">
        <p14:creationId xmlns:p14="http://schemas.microsoft.com/office/powerpoint/2010/main" val="126931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Constructor-based DI is accomplished when the container invokes a class constructor with a number of arguments, each representing a dependency on other class.</a:t>
            </a:r>
          </a:p>
          <a:p>
            <a:pPr>
              <a:spcAft>
                <a:spcPct val="0"/>
              </a:spcAft>
            </a:pPr>
            <a:r>
              <a:rPr lang="en-US" altLang="en-US" dirty="0"/>
              <a:t>There may be a ambiguity while passing arguments to the constructor in case there are more than one parameters. To resolve this ambiguity, the order in which the constructor arguments are defined in a bean definition is the order in which those arguments are supplied to the appropriate constructor.</a:t>
            </a:r>
          </a:p>
          <a:p>
            <a:pPr>
              <a:spcAft>
                <a:spcPct val="0"/>
              </a:spcAft>
            </a:pPr>
            <a:r>
              <a:rPr lang="en-US" altLang="en-US" dirty="0"/>
              <a:t>The container can also use type matching with simple types if you explicitly specify the type of the constructor argument using the type attribute.</a:t>
            </a:r>
          </a:p>
          <a:p>
            <a:pPr>
              <a:spcAft>
                <a:spcPct val="0"/>
              </a:spcAft>
            </a:pPr>
            <a:r>
              <a:rPr lang="en-US" altLang="en-US" dirty="0"/>
              <a:t>You can also use the index attribute to specify explicitly the index of constructor arguments. Here the index is 0 based.</a:t>
            </a:r>
          </a:p>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C8B393B-EC3C-45A1-85E3-B3F5F95390F6}" type="slidenum">
              <a:rPr lang="en-US" altLang="en-US" sz="1200" smtClean="0">
                <a:solidFill>
                  <a:schemeClr val="tx1"/>
                </a:solidFill>
              </a:rPr>
              <a:pPr/>
              <a:t>34</a:t>
            </a:fld>
            <a:endParaRPr lang="en-US" altLang="en-US" sz="1200">
              <a:solidFill>
                <a:schemeClr val="tx1"/>
              </a:solidFill>
            </a:endParaRPr>
          </a:p>
        </p:txBody>
      </p:sp>
    </p:spTree>
    <p:extLst>
      <p:ext uri="{BB962C8B-B14F-4D97-AF65-F5344CB8AC3E}">
        <p14:creationId xmlns:p14="http://schemas.microsoft.com/office/powerpoint/2010/main" val="30904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Constructor-based DI is accomplished when the container invokes a class constructor with a number of arguments, each representing a dependency on other class.</a:t>
            </a:r>
          </a:p>
          <a:p>
            <a:pPr>
              <a:spcAft>
                <a:spcPct val="0"/>
              </a:spcAft>
            </a:pPr>
            <a:r>
              <a:rPr lang="en-US" altLang="en-US" dirty="0"/>
              <a:t>There may be a ambiguity while passing arguments to the constructor in case there are more than one parameters. To resolve this ambiguity, the order in which the constructor arguments are defined in a bean definition is the order in which those arguments are supplied to the appropriate constructor.</a:t>
            </a:r>
          </a:p>
          <a:p>
            <a:pPr>
              <a:spcAft>
                <a:spcPct val="0"/>
              </a:spcAft>
            </a:pPr>
            <a:r>
              <a:rPr lang="en-US" altLang="en-US" dirty="0"/>
              <a:t>The container can also use type matching with simple types if you explicitly specify the type of the constructor argument using the type attribute.</a:t>
            </a:r>
          </a:p>
          <a:p>
            <a:pPr>
              <a:spcAft>
                <a:spcPct val="0"/>
              </a:spcAft>
            </a:pPr>
            <a:r>
              <a:rPr lang="en-US" altLang="en-US" dirty="0"/>
              <a:t>You can also use the index attribute to specify explicitly the index of constructor arguments. Here the index is 0 based.</a:t>
            </a:r>
          </a:p>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C8B393B-EC3C-45A1-85E3-B3F5F95390F6}" type="slidenum">
              <a:rPr lang="en-US" altLang="en-US" sz="1200" smtClean="0">
                <a:solidFill>
                  <a:schemeClr val="tx1"/>
                </a:solidFill>
              </a:rPr>
              <a:pPr/>
              <a:t>35</a:t>
            </a:fld>
            <a:endParaRPr lang="en-US" altLang="en-US" sz="1200">
              <a:solidFill>
                <a:schemeClr val="tx1"/>
              </a:solidFill>
            </a:endParaRPr>
          </a:p>
        </p:txBody>
      </p:sp>
    </p:spTree>
    <p:extLst>
      <p:ext uri="{BB962C8B-B14F-4D97-AF65-F5344CB8AC3E}">
        <p14:creationId xmlns:p14="http://schemas.microsoft.com/office/powerpoint/2010/main" val="309040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Constructor-based DI is accomplished when the container invokes a class constructor with a number of arguments, each representing a dependency on other class.</a:t>
            </a:r>
          </a:p>
          <a:p>
            <a:pPr>
              <a:spcAft>
                <a:spcPct val="0"/>
              </a:spcAft>
            </a:pPr>
            <a:r>
              <a:rPr lang="en-US" altLang="en-US" dirty="0"/>
              <a:t>There may be a ambiguity while passing arguments to the constructor in case there are more than one parameters. To resolve this ambiguity, the order in which the constructor arguments are defined in a bean definition is the order in which those arguments are supplied to the appropriate constructor.</a:t>
            </a:r>
          </a:p>
          <a:p>
            <a:pPr>
              <a:spcAft>
                <a:spcPct val="0"/>
              </a:spcAft>
            </a:pPr>
            <a:r>
              <a:rPr lang="en-US" altLang="en-US" dirty="0"/>
              <a:t>The container can also use type matching with simple types if you explicitly specify the type of the constructor argument using the type attribute.</a:t>
            </a:r>
          </a:p>
          <a:p>
            <a:pPr>
              <a:spcAft>
                <a:spcPct val="0"/>
              </a:spcAft>
            </a:pPr>
            <a:r>
              <a:rPr lang="en-US" altLang="en-US" dirty="0"/>
              <a:t>You can also use the index attribute to specify explicitly the index of constructor arguments. Here the index is 0 based.</a:t>
            </a:r>
          </a:p>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C8B393B-EC3C-45A1-85E3-B3F5F95390F6}" type="slidenum">
              <a:rPr lang="en-US" altLang="en-US" sz="1200" smtClean="0">
                <a:solidFill>
                  <a:schemeClr val="tx1"/>
                </a:solidFill>
              </a:rPr>
              <a:pPr/>
              <a:t>36</a:t>
            </a:fld>
            <a:endParaRPr lang="en-US" altLang="en-US" sz="1200">
              <a:solidFill>
                <a:schemeClr val="tx1"/>
              </a:solidFill>
            </a:endParaRPr>
          </a:p>
        </p:txBody>
      </p:sp>
    </p:spTree>
    <p:extLst>
      <p:ext uri="{BB962C8B-B14F-4D97-AF65-F5344CB8AC3E}">
        <p14:creationId xmlns:p14="http://schemas.microsoft.com/office/powerpoint/2010/main" val="309040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Constructor-based DI is accomplished when the container invokes a class constructor with a number of arguments, each representing a dependency on other class.</a:t>
            </a:r>
          </a:p>
          <a:p>
            <a:pPr>
              <a:spcAft>
                <a:spcPct val="0"/>
              </a:spcAft>
            </a:pPr>
            <a:r>
              <a:rPr lang="en-US" altLang="en-US" dirty="0"/>
              <a:t>There may be a ambiguity while passing arguments to the constructor in case there are more than one parameters. To resolve this ambiguity, the order in which the constructor arguments are defined in a bean definition is the order in which those arguments are supplied to the appropriate constructor.</a:t>
            </a:r>
          </a:p>
          <a:p>
            <a:pPr>
              <a:spcAft>
                <a:spcPct val="0"/>
              </a:spcAft>
            </a:pPr>
            <a:r>
              <a:rPr lang="en-US" altLang="en-US" dirty="0"/>
              <a:t>The container can also use type matching with simple types if you explicitly specify the type of the constructor argument using the type attribute.</a:t>
            </a:r>
          </a:p>
          <a:p>
            <a:pPr>
              <a:spcAft>
                <a:spcPct val="0"/>
              </a:spcAft>
            </a:pPr>
            <a:r>
              <a:rPr lang="en-US" altLang="en-US" dirty="0"/>
              <a:t>You can also use the index attribute to specify explicitly the index of constructor arguments. Here the index is 0 based.</a:t>
            </a:r>
          </a:p>
          <a:p>
            <a:endParaRPr lang="en-US" altLang="en-US" dirty="0">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C8B393B-EC3C-45A1-85E3-B3F5F95390F6}" type="slidenum">
              <a:rPr lang="en-US" altLang="en-US" sz="1200" smtClean="0">
                <a:solidFill>
                  <a:schemeClr val="tx1"/>
                </a:solidFill>
              </a:rPr>
              <a:pPr/>
              <a:t>37</a:t>
            </a:fld>
            <a:endParaRPr lang="en-US" altLang="en-US" sz="1200">
              <a:solidFill>
                <a:schemeClr val="tx1"/>
              </a:solidFill>
            </a:endParaRPr>
          </a:p>
        </p:txBody>
      </p:sp>
    </p:spTree>
    <p:extLst>
      <p:ext uri="{BB962C8B-B14F-4D97-AF65-F5344CB8AC3E}">
        <p14:creationId xmlns:p14="http://schemas.microsoft.com/office/powerpoint/2010/main" val="309040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513DE94E-B5E4-45D2-B932-AD339CCB131A}" type="slidenum">
              <a:rPr lang="en-US" altLang="en-US" sz="1200" smtClean="0">
                <a:solidFill>
                  <a:schemeClr val="tx1"/>
                </a:solidFill>
              </a:rPr>
              <a:pPr/>
              <a:t>38</a:t>
            </a:fld>
            <a:endParaRPr lang="en-US" altLang="en-US" sz="1200">
              <a:solidFill>
                <a:schemeClr val="tx1"/>
              </a:solidFill>
            </a:endParaRPr>
          </a:p>
        </p:txBody>
      </p:sp>
    </p:spTree>
    <p:extLst>
      <p:ext uri="{BB962C8B-B14F-4D97-AF65-F5344CB8AC3E}">
        <p14:creationId xmlns:p14="http://schemas.microsoft.com/office/powerpoint/2010/main" val="214090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809AF25A-3148-4A1E-B752-EE831BA3974E}" type="slidenum">
              <a:rPr lang="en-US" altLang="en-US" sz="1200" smtClean="0">
                <a:solidFill>
                  <a:schemeClr val="tx1"/>
                </a:solidFill>
              </a:rPr>
              <a:pPr/>
              <a:t>39</a:t>
            </a:fld>
            <a:endParaRPr lang="en-US" altLang="en-US" sz="1200">
              <a:solidFill>
                <a:schemeClr val="tx1"/>
              </a:solidFill>
            </a:endParaRPr>
          </a:p>
        </p:txBody>
      </p:sp>
    </p:spTree>
    <p:extLst>
      <p:ext uri="{BB962C8B-B14F-4D97-AF65-F5344CB8AC3E}">
        <p14:creationId xmlns:p14="http://schemas.microsoft.com/office/powerpoint/2010/main" val="4060116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ltLang="en-US" sz="1600" dirty="0"/>
              <a:t>With the Dependency Injection(DI) approach, dependencies are explicit and evident in constructor or JavaBean properties</a:t>
            </a:r>
          </a:p>
          <a:p>
            <a:pPr marL="517525" lvl="1" indent="-285750">
              <a:spcAft>
                <a:spcPct val="0"/>
              </a:spcAft>
              <a:buFont typeface="Arial" panose="020B0604020202020204" pitchFamily="34" charset="0"/>
              <a:buChar char="•"/>
            </a:pPr>
            <a:r>
              <a:rPr lang="en-US" altLang="en-US" sz="1600" dirty="0"/>
              <a:t>Works on POJOs. Hence easier for dependency injection / injection of test data.</a:t>
            </a:r>
          </a:p>
          <a:p>
            <a:pPr marL="517525" lvl="1" indent="-285750">
              <a:spcAft>
                <a:spcPct val="0"/>
              </a:spcAft>
              <a:buFont typeface="Arial" panose="020B0604020202020204" pitchFamily="34" charset="0"/>
              <a:buChar char="•"/>
            </a:pPr>
            <a:r>
              <a:rPr lang="en-US" altLang="en-US" sz="1600" dirty="0"/>
              <a:t>Enhances modularity. </a:t>
            </a:r>
          </a:p>
          <a:p>
            <a:pPr marL="517525" lvl="1" indent="-285750">
              <a:spcAft>
                <a:spcPct val="0"/>
              </a:spcAft>
              <a:buFont typeface="Arial" panose="020B0604020202020204" pitchFamily="34" charset="0"/>
              <a:buChar char="•"/>
            </a:pPr>
            <a:r>
              <a:rPr lang="en-US" altLang="en-US" sz="1600" dirty="0"/>
              <a:t>Provides loose coupling between different modules.</a:t>
            </a:r>
          </a:p>
          <a:p>
            <a:pPr marL="517525" lvl="1" indent="-285750">
              <a:spcAft>
                <a:spcPct val="0"/>
              </a:spcAft>
              <a:buFont typeface="Arial" panose="020B0604020202020204" pitchFamily="34" charset="0"/>
              <a:buChar char="•"/>
            </a:pPr>
            <a:r>
              <a:rPr lang="en-US" altLang="en-US" sz="1600" dirty="0"/>
              <a:t>Flexible use of Dependency injection. Can be configured by XML based schema or annotation-based style.</a:t>
            </a:r>
          </a:p>
          <a:p>
            <a:pPr marL="517525" lvl="1" indent="-285750">
              <a:spcAft>
                <a:spcPct val="0"/>
              </a:spcAft>
              <a:buFont typeface="Arial" panose="020B0604020202020204" pitchFamily="34" charset="0"/>
              <a:buChar char="•"/>
            </a:pPr>
            <a:r>
              <a:rPr lang="en-US" altLang="en-US" sz="1600" dirty="0"/>
              <a:t>Supports declarative transaction, caching, validation and formatting.</a:t>
            </a:r>
          </a:p>
          <a:p>
            <a:pPr marL="517525" lvl="1" indent="-285750">
              <a:spcAft>
                <a:spcPct val="0"/>
              </a:spcAft>
              <a:buFont typeface="Arial" panose="020B0604020202020204" pitchFamily="34" charset="0"/>
              <a:buChar char="•"/>
            </a:pPr>
            <a:r>
              <a:rPr lang="en-US" altLang="en-US" sz="1600" dirty="0"/>
              <a:t>Boilerplate reduction through aspects and templates.</a:t>
            </a:r>
          </a:p>
          <a:p>
            <a:pPr marL="517525" lvl="1" indent="-285750">
              <a:spcAft>
                <a:spcPct val="0"/>
              </a:spcAft>
              <a:buFont typeface="Arial" panose="020B0604020202020204" pitchFamily="34" charset="0"/>
              <a:buChar char="•"/>
            </a:pPr>
            <a:r>
              <a:rPr lang="en-US" altLang="en-US" sz="1600" dirty="0"/>
              <a:t>Spring comes with some of the existing technologies like ORM framework, logging framework, J2EE and JDK Timers etc, Hence we don’t need to integrate explicitly those technologies.</a:t>
            </a:r>
          </a:p>
          <a:p>
            <a:pPr marL="517525" lvl="1" indent="-285750">
              <a:spcAft>
                <a:spcPct val="0"/>
              </a:spcAft>
              <a:buFont typeface="Arial" panose="020B0604020202020204" pitchFamily="34" charset="0"/>
              <a:buChar char="•"/>
            </a:pPr>
            <a:r>
              <a:rPr lang="en-US" altLang="en-US" sz="1600" dirty="0"/>
              <a:t>Spring WEB framework has a well-designed  web MVC framework, which provides a great alternate to web framework.</a:t>
            </a:r>
          </a:p>
          <a:p>
            <a:pPr marL="517525" lvl="1" indent="-285750">
              <a:spcAft>
                <a:spcPct val="0"/>
              </a:spcAft>
              <a:buFont typeface="Arial" panose="020B0604020202020204" pitchFamily="34" charset="0"/>
              <a:buChar char="•"/>
            </a:pPr>
            <a:r>
              <a:rPr lang="en-US" altLang="en-US" sz="1600" dirty="0"/>
              <a:t>Spring framework has taken the best practice that have been proven over the years in several applications and formalized as design patterns.</a:t>
            </a:r>
          </a:p>
        </p:txBody>
      </p:sp>
      <p:sp>
        <p:nvSpPr>
          <p:cNvPr id="4" name="Slide Number Placeholder 3"/>
          <p:cNvSpPr>
            <a:spLocks noGrp="1"/>
          </p:cNvSpPr>
          <p:nvPr>
            <p:ph type="sldNum" sz="quarter" idx="10"/>
          </p:nvPr>
        </p:nvSpPr>
        <p:spPr/>
        <p:txBody>
          <a:bodyPr/>
          <a:lstStyle/>
          <a:p>
            <a:fld id="{252F3505-8F58-2C45-86A7-6D873B9ECDD2}" type="slidenum">
              <a:rPr lang="en-US" smtClean="0"/>
              <a:t>5</a:t>
            </a:fld>
            <a:endParaRPr lang="en-US"/>
          </a:p>
        </p:txBody>
      </p:sp>
    </p:spTree>
    <p:extLst>
      <p:ext uri="{BB962C8B-B14F-4D97-AF65-F5344CB8AC3E}">
        <p14:creationId xmlns:p14="http://schemas.microsoft.com/office/powerpoint/2010/main" val="2468231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The Spring container can </a:t>
            </a:r>
            <a:r>
              <a:rPr lang="en-US" altLang="en-US" b="1" dirty="0"/>
              <a:t>autowire</a:t>
            </a:r>
            <a:r>
              <a:rPr lang="en-US" altLang="en-US" dirty="0"/>
              <a:t> relationships between collaborating beans without using &lt;constructor-</a:t>
            </a:r>
            <a:r>
              <a:rPr lang="en-US" altLang="en-US" dirty="0" err="1"/>
              <a:t>arg</a:t>
            </a:r>
            <a:r>
              <a:rPr lang="en-US" altLang="en-US" dirty="0"/>
              <a:t>&gt; and &lt;property&gt; elements which helps cut down on the amount of XML configuration you write for a big Spring based application.</a:t>
            </a:r>
          </a:p>
          <a:p>
            <a:pPr>
              <a:spcAft>
                <a:spcPct val="0"/>
              </a:spcAft>
            </a:pPr>
            <a:r>
              <a:rPr lang="en-US" altLang="en-US" dirty="0"/>
              <a:t>You use the </a:t>
            </a:r>
            <a:r>
              <a:rPr lang="en-US" altLang="en-US" b="1" dirty="0"/>
              <a:t>autowire</a:t>
            </a:r>
            <a:r>
              <a:rPr lang="en-US" altLang="en-US" dirty="0"/>
              <a:t> attribute of the &lt;bean/&gt; element to specify autowire mode for a bean definition. There are following </a:t>
            </a:r>
            <a:r>
              <a:rPr lang="en-US" altLang="en-US" dirty="0" err="1"/>
              <a:t>autowiring</a:t>
            </a:r>
            <a:r>
              <a:rPr lang="en-US" altLang="en-US" dirty="0"/>
              <a:t> modes which can be used to instruct Spring container to use </a:t>
            </a:r>
            <a:r>
              <a:rPr lang="en-US" altLang="en-US" dirty="0" err="1"/>
              <a:t>autowiring</a:t>
            </a:r>
            <a:r>
              <a:rPr lang="en-US" altLang="en-US" dirty="0"/>
              <a:t> for dependency injection : </a:t>
            </a:r>
          </a:p>
          <a:p>
            <a:endParaRPr lang="en-US" altLang="en-US" dirty="0">
              <a:latin typeface="Arial" panose="020B0604020202020204" pitchFamily="34" charset="0"/>
              <a:ea typeface="ＭＳ Ｐゴシック" panose="020B0600070205080204" pitchFamily="34"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734FB81-987B-49E4-8465-F4B5462A0B17}" type="slidenum">
              <a:rPr lang="en-US" altLang="en-US" sz="1200" smtClean="0">
                <a:solidFill>
                  <a:schemeClr val="tx1"/>
                </a:solidFill>
              </a:rPr>
              <a:pPr/>
              <a:t>40</a:t>
            </a:fld>
            <a:endParaRPr lang="en-US" altLang="en-US" sz="1200">
              <a:solidFill>
                <a:schemeClr val="tx1"/>
              </a:solidFill>
            </a:endParaRPr>
          </a:p>
        </p:txBody>
      </p:sp>
    </p:spTree>
    <p:extLst>
      <p:ext uri="{BB962C8B-B14F-4D97-AF65-F5344CB8AC3E}">
        <p14:creationId xmlns:p14="http://schemas.microsoft.com/office/powerpoint/2010/main" val="2875975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https://www.tutorialspoint.com/spring/spring_autowiring_byconstructor.htm</a:t>
            </a:r>
          </a:p>
          <a:p>
            <a:r>
              <a:rPr lang="en-US" altLang="en-US" dirty="0">
                <a:latin typeface="Arial" panose="020B0604020202020204" pitchFamily="34" charset="0"/>
                <a:ea typeface="ＭＳ Ｐゴシック" panose="020B0600070205080204" pitchFamily="34" charset="-128"/>
              </a:rPr>
              <a:t>https://www.mkyong.com/spring/spring-autowiring-by-autodetect/</a:t>
            </a:r>
          </a:p>
          <a:p>
            <a:endParaRPr lang="en-US" altLang="en-US" dirty="0">
              <a:latin typeface="Arial" panose="020B0604020202020204" pitchFamily="34" charset="0"/>
              <a:ea typeface="ＭＳ Ｐゴシック" panose="020B0600070205080204" pitchFamily="34" charset="-128"/>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2421113C-545C-49DE-B3E2-74053F85E35E}" type="slidenum">
              <a:rPr lang="en-US" altLang="en-US" sz="1200" smtClean="0">
                <a:solidFill>
                  <a:schemeClr val="tx1"/>
                </a:solidFill>
              </a:rPr>
              <a:pPr/>
              <a:t>41</a:t>
            </a:fld>
            <a:endParaRPr lang="en-US" altLang="en-US" sz="1200">
              <a:solidFill>
                <a:schemeClr val="tx1"/>
              </a:solidFill>
            </a:endParaRPr>
          </a:p>
        </p:txBody>
      </p:sp>
    </p:spTree>
    <p:extLst>
      <p:ext uri="{BB962C8B-B14F-4D97-AF65-F5344CB8AC3E}">
        <p14:creationId xmlns:p14="http://schemas.microsoft.com/office/powerpoint/2010/main" val="159453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This mode specifies </a:t>
            </a:r>
            <a:r>
              <a:rPr lang="en-US" altLang="en-US" dirty="0" err="1"/>
              <a:t>autowiring</a:t>
            </a:r>
            <a:r>
              <a:rPr lang="en-US" altLang="en-US" dirty="0"/>
              <a:t> by property name. Spring container looks at the beans on which </a:t>
            </a:r>
            <a:r>
              <a:rPr lang="en-US" altLang="en-US" i="1" dirty="0"/>
              <a:t>auto-wire</a:t>
            </a:r>
            <a:r>
              <a:rPr lang="en-US" altLang="en-US" dirty="0"/>
              <a:t> attribute is set to </a:t>
            </a:r>
            <a:r>
              <a:rPr lang="en-US" altLang="en-US" i="1" dirty="0" err="1"/>
              <a:t>byName</a:t>
            </a:r>
            <a:r>
              <a:rPr lang="en-US" altLang="en-US" dirty="0"/>
              <a:t> in the XML configuration file.</a:t>
            </a:r>
          </a:p>
          <a:p>
            <a:pPr>
              <a:spcAft>
                <a:spcPct val="0"/>
              </a:spcAft>
            </a:pPr>
            <a:r>
              <a:rPr lang="en-US" altLang="en-US" dirty="0"/>
              <a:t>It then tries to match and wire its properties with the beans defined by the same names in the configuration file. If matches are found, it will inject those beans otherwise, it will throw exceptions.</a:t>
            </a:r>
          </a:p>
          <a:p>
            <a:endParaRPr lang="en-US" altLang="en-US" dirty="0">
              <a:latin typeface="Arial" panose="020B0604020202020204" pitchFamily="34" charset="0"/>
              <a:ea typeface="ＭＳ Ｐゴシック" panose="020B0600070205080204" pitchFamily="34" charset="-128"/>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22624A49-16B6-48BB-ABEE-2DE0AD29143C}" type="slidenum">
              <a:rPr lang="en-US" altLang="en-US" sz="1200" smtClean="0">
                <a:solidFill>
                  <a:schemeClr val="tx1"/>
                </a:solidFill>
              </a:rPr>
              <a:pPr/>
              <a:t>42</a:t>
            </a:fld>
            <a:endParaRPr lang="en-US" altLang="en-US" sz="1200">
              <a:solidFill>
                <a:schemeClr val="tx1"/>
              </a:solidFill>
            </a:endParaRPr>
          </a:p>
        </p:txBody>
      </p:sp>
    </p:spTree>
    <p:extLst>
      <p:ext uri="{BB962C8B-B14F-4D97-AF65-F5344CB8AC3E}">
        <p14:creationId xmlns:p14="http://schemas.microsoft.com/office/powerpoint/2010/main" val="1655808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D6B1947E-C950-41E1-A9E5-0C4255EE33BC}" type="slidenum">
              <a:rPr lang="en-US" altLang="en-US" sz="1200" smtClean="0">
                <a:solidFill>
                  <a:schemeClr val="tx1"/>
                </a:solidFill>
              </a:rPr>
              <a:pPr/>
              <a:t>43</a:t>
            </a:fld>
            <a:endParaRPr lang="en-US" altLang="en-US" sz="1200">
              <a:solidFill>
                <a:schemeClr val="tx1"/>
              </a:solidFill>
            </a:endParaRPr>
          </a:p>
        </p:txBody>
      </p:sp>
    </p:spTree>
    <p:extLst>
      <p:ext uri="{BB962C8B-B14F-4D97-AF65-F5344CB8AC3E}">
        <p14:creationId xmlns:p14="http://schemas.microsoft.com/office/powerpoint/2010/main" val="1617585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Spring container looks at the beans on which </a:t>
            </a:r>
            <a:r>
              <a:rPr lang="en-US" altLang="en-US" i="1" dirty="0"/>
              <a:t>autowire</a:t>
            </a:r>
            <a:r>
              <a:rPr lang="en-US" altLang="en-US" dirty="0"/>
              <a:t> attribute is set to </a:t>
            </a:r>
            <a:r>
              <a:rPr lang="en-US" altLang="en-US" i="1" dirty="0"/>
              <a:t>byType</a:t>
            </a:r>
            <a:r>
              <a:rPr lang="en-US" altLang="en-US" dirty="0"/>
              <a:t> in the XML configuration file.</a:t>
            </a:r>
          </a:p>
          <a:p>
            <a:pPr marL="0" marR="0" indent="0" algn="l" defTabSz="457200" rtl="0" eaLnBrk="1" fontAlgn="auto" latinLnBrk="0" hangingPunct="1">
              <a:lnSpc>
                <a:spcPct val="100000"/>
              </a:lnSpc>
              <a:spcBef>
                <a:spcPts val="0"/>
              </a:spcBef>
              <a:spcAft>
                <a:spcPct val="0"/>
              </a:spcAft>
              <a:buClrTx/>
              <a:buSzTx/>
              <a:buFontTx/>
              <a:buNone/>
              <a:tabLst/>
              <a:defRPr/>
            </a:pPr>
            <a:r>
              <a:rPr lang="en-US" altLang="en-US" dirty="0"/>
              <a:t>It then tries to match and wire a property if its </a:t>
            </a:r>
            <a:r>
              <a:rPr lang="en-US" altLang="en-US" b="1" dirty="0"/>
              <a:t>type</a:t>
            </a:r>
            <a:r>
              <a:rPr lang="en-US" altLang="en-US" dirty="0"/>
              <a:t> matches with exactly one of the beans name in configuration file. If matches are found, it will inject those beans otherwise, it will throw exceptions.</a:t>
            </a:r>
          </a:p>
          <a:p>
            <a:pPr>
              <a:spcAft>
                <a:spcPct val="0"/>
              </a:spcAft>
            </a:pPr>
            <a:endParaRPr lang="en-US" altLang="en-US" dirty="0">
              <a:latin typeface="Arial" panose="020B0604020202020204" pitchFamily="34" charset="0"/>
              <a:ea typeface="ＭＳ Ｐゴシック" panose="020B0600070205080204" pitchFamily="34"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DA33B5E9-1BC9-455F-B086-6FBC3964201C}" type="slidenum">
              <a:rPr lang="en-US" altLang="en-US" sz="1200" smtClean="0">
                <a:solidFill>
                  <a:schemeClr val="tx1"/>
                </a:solidFill>
              </a:rPr>
              <a:pPr/>
              <a:t>44</a:t>
            </a:fld>
            <a:endParaRPr lang="en-US" altLang="en-US" sz="1200">
              <a:solidFill>
                <a:schemeClr val="tx1"/>
              </a:solidFill>
            </a:endParaRPr>
          </a:p>
        </p:txBody>
      </p:sp>
    </p:spTree>
    <p:extLst>
      <p:ext uri="{BB962C8B-B14F-4D97-AF65-F5344CB8AC3E}">
        <p14:creationId xmlns:p14="http://schemas.microsoft.com/office/powerpoint/2010/main" val="297685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C4016BAA-4EE6-4A2E-A21A-80A0E15B93BD}" type="slidenum">
              <a:rPr lang="en-US" altLang="en-US" sz="1200" smtClean="0">
                <a:solidFill>
                  <a:schemeClr val="tx1"/>
                </a:solidFill>
              </a:rPr>
              <a:pPr/>
              <a:t>45</a:t>
            </a:fld>
            <a:endParaRPr lang="en-US" altLang="en-US" sz="1200">
              <a:solidFill>
                <a:schemeClr val="tx1"/>
              </a:solidFill>
            </a:endParaRPr>
          </a:p>
        </p:txBody>
      </p:sp>
    </p:spTree>
    <p:extLst>
      <p:ext uri="{BB962C8B-B14F-4D97-AF65-F5344CB8AC3E}">
        <p14:creationId xmlns:p14="http://schemas.microsoft.com/office/powerpoint/2010/main" val="75361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This mode is very similar to </a:t>
            </a:r>
            <a:r>
              <a:rPr lang="en-US" altLang="en-US" i="1" dirty="0"/>
              <a:t>byType</a:t>
            </a:r>
            <a:r>
              <a:rPr lang="en-US" altLang="en-US" dirty="0"/>
              <a:t>, but it applies to constructor arguments. </a:t>
            </a:r>
          </a:p>
          <a:p>
            <a:pPr>
              <a:spcAft>
                <a:spcPct val="0"/>
              </a:spcAft>
            </a:pPr>
            <a:r>
              <a:rPr lang="en-US" altLang="en-US" dirty="0"/>
              <a:t>Spring container looks at the beans on which </a:t>
            </a:r>
            <a:r>
              <a:rPr lang="en-US" altLang="en-US" i="1" dirty="0"/>
              <a:t>autowire</a:t>
            </a:r>
            <a:r>
              <a:rPr lang="en-US" altLang="en-US" dirty="0"/>
              <a:t> attribute is set to </a:t>
            </a:r>
            <a:r>
              <a:rPr lang="en-US" altLang="en-US" i="1" dirty="0"/>
              <a:t>constructor</a:t>
            </a:r>
            <a:r>
              <a:rPr lang="en-US" altLang="en-US" dirty="0"/>
              <a:t> in the XML configuration file. It then tries to match and wire its constructor's argument with exactly one of the beans name in configuration file.</a:t>
            </a:r>
          </a:p>
          <a:p>
            <a:pPr>
              <a:spcAft>
                <a:spcPct val="0"/>
              </a:spcAft>
            </a:pPr>
            <a:r>
              <a:rPr lang="en-US" altLang="en-US" dirty="0"/>
              <a:t>If matches are found, it will inject those beans otherwise, it will throw exceptions.</a:t>
            </a:r>
          </a:p>
          <a:p>
            <a:endParaRPr lang="en-US" altLang="en-US" dirty="0">
              <a:latin typeface="Arial" panose="020B0604020202020204" pitchFamily="34" charset="0"/>
              <a:ea typeface="ＭＳ Ｐゴシック" panose="020B0600070205080204" pitchFamily="34" charset="-128"/>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7A58B638-BD75-4B61-9339-C9A0B1603332}" type="slidenum">
              <a:rPr lang="en-US" altLang="en-US" sz="1200" smtClean="0">
                <a:solidFill>
                  <a:schemeClr val="tx1"/>
                </a:solidFill>
              </a:rPr>
              <a:pPr/>
              <a:t>46</a:t>
            </a:fld>
            <a:endParaRPr lang="en-US" altLang="en-US" sz="1200">
              <a:solidFill>
                <a:schemeClr val="tx1"/>
              </a:solidFill>
            </a:endParaRPr>
          </a:p>
        </p:txBody>
      </p:sp>
    </p:spTree>
    <p:extLst>
      <p:ext uri="{BB962C8B-B14F-4D97-AF65-F5344CB8AC3E}">
        <p14:creationId xmlns:p14="http://schemas.microsoft.com/office/powerpoint/2010/main" val="143934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10B6CF9-8EA8-42AE-A567-9548E9B7880C}" type="slidenum">
              <a:rPr lang="en-US" altLang="en-US" sz="1200" smtClean="0">
                <a:solidFill>
                  <a:schemeClr val="tx1"/>
                </a:solidFill>
              </a:rPr>
              <a:pPr/>
              <a:t>47</a:t>
            </a:fld>
            <a:endParaRPr lang="en-US" altLang="en-US" sz="1200">
              <a:solidFill>
                <a:schemeClr val="tx1"/>
              </a:solidFill>
            </a:endParaRPr>
          </a:p>
        </p:txBody>
      </p:sp>
    </p:spTree>
    <p:extLst>
      <p:ext uri="{BB962C8B-B14F-4D97-AF65-F5344CB8AC3E}">
        <p14:creationId xmlns:p14="http://schemas.microsoft.com/office/powerpoint/2010/main" val="4136542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A bean definition can contain a lot of configuration information, including constructor arguments, property values, and container-specific information such as initialization method, static factory method name, and so on.</a:t>
            </a:r>
          </a:p>
          <a:p>
            <a:pPr>
              <a:spcAft>
                <a:spcPct val="0"/>
              </a:spcAft>
            </a:pPr>
            <a:r>
              <a:rPr lang="en-US" altLang="en-US" dirty="0"/>
              <a:t>A child bean definition inherits configuration data from a parent definition. The child definition can override some values, or add others, as needed.</a:t>
            </a:r>
          </a:p>
          <a:p>
            <a:pPr>
              <a:spcAft>
                <a:spcPct val="0"/>
              </a:spcAft>
            </a:pPr>
            <a:r>
              <a:rPr lang="en-US" altLang="en-US" dirty="0"/>
              <a:t>You can define a parent bean definition as a template and other child beans can inherit required configuration from the parent bean.</a:t>
            </a:r>
          </a:p>
          <a:p>
            <a:pPr>
              <a:spcAft>
                <a:spcPct val="0"/>
              </a:spcAft>
            </a:pPr>
            <a:r>
              <a:rPr lang="en-US" altLang="en-US" dirty="0"/>
              <a:t>When you use XML-based configuration metadata, you indicate a child bean definition by using the </a:t>
            </a:r>
            <a:r>
              <a:rPr lang="en-US" altLang="en-US" b="1" dirty="0"/>
              <a:t>parent</a:t>
            </a:r>
            <a:r>
              <a:rPr lang="en-US" altLang="en-US" dirty="0"/>
              <a:t> attribute, specifying the parent bean as the value of this attribute.</a:t>
            </a:r>
          </a:p>
          <a:p>
            <a:endParaRPr lang="en-US" altLang="en-US" dirty="0">
              <a:latin typeface="Arial" panose="020B0604020202020204" pitchFamily="34" charset="0"/>
              <a:ea typeface="ＭＳ Ｐゴシック" panose="020B0600070205080204" pitchFamily="34" charset="-128"/>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3052FD59-A1F6-46F9-968E-154E2E9E829E}" type="slidenum">
              <a:rPr lang="en-US" altLang="en-US" sz="1200" smtClean="0">
                <a:solidFill>
                  <a:schemeClr val="tx1"/>
                </a:solidFill>
              </a:rPr>
              <a:pPr/>
              <a:t>48</a:t>
            </a:fld>
            <a:endParaRPr lang="en-US" altLang="en-US" sz="1200">
              <a:solidFill>
                <a:schemeClr val="tx1"/>
              </a:solidFill>
            </a:endParaRPr>
          </a:p>
        </p:txBody>
      </p:sp>
    </p:spTree>
    <p:extLst>
      <p:ext uri="{BB962C8B-B14F-4D97-AF65-F5344CB8AC3E}">
        <p14:creationId xmlns:p14="http://schemas.microsoft.com/office/powerpoint/2010/main" val="2850895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04579EC-BBE3-44A6-9870-BEE928D85B26}" type="slidenum">
              <a:rPr lang="en-US" altLang="en-US" sz="1200" smtClean="0">
                <a:solidFill>
                  <a:schemeClr val="tx1"/>
                </a:solidFill>
              </a:rPr>
              <a:pPr/>
              <a:t>49</a:t>
            </a:fld>
            <a:endParaRPr lang="en-US" altLang="en-US" sz="1200">
              <a:solidFill>
                <a:schemeClr val="tx1"/>
              </a:solidFill>
            </a:endParaRPr>
          </a:p>
        </p:txBody>
      </p:sp>
    </p:spTree>
    <p:extLst>
      <p:ext uri="{BB962C8B-B14F-4D97-AF65-F5344CB8AC3E}">
        <p14:creationId xmlns:p14="http://schemas.microsoft.com/office/powerpoint/2010/main" val="309695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Core Module:</a:t>
            </a:r>
            <a:r>
              <a:rPr lang="en-US" sz="1200" b="0" i="0" kern="1200" dirty="0">
                <a:solidFill>
                  <a:schemeClr val="tx1"/>
                </a:solidFill>
                <a:effectLst/>
                <a:latin typeface="+mn-lt"/>
                <a:ea typeface="+mn-ea"/>
                <a:cs typeface="+mn-cs"/>
              </a:rPr>
              <a:t> Provides the Dependency Injection (DI) feature which is the basic concept of the Spring framework. This module contains the </a:t>
            </a:r>
            <a:r>
              <a:rPr lang="en-US" sz="1200" b="1" i="1" kern="1200" dirty="0">
                <a:solidFill>
                  <a:schemeClr val="tx1"/>
                </a:solidFill>
                <a:effectLst/>
                <a:latin typeface="+mn-lt"/>
                <a:ea typeface="+mn-ea"/>
                <a:cs typeface="+mn-cs"/>
              </a:rPr>
              <a:t>BeanFactory,</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 implementation of Factory Pattern which creates the bean as per the configurations provided by the developer in an XML file.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AOP Module:</a:t>
            </a:r>
            <a:r>
              <a:rPr lang="en-US" sz="1200" b="0" i="0" kern="1200" dirty="0">
                <a:solidFill>
                  <a:schemeClr val="tx1"/>
                </a:solidFill>
                <a:effectLst/>
                <a:latin typeface="+mn-lt"/>
                <a:ea typeface="+mn-ea"/>
                <a:cs typeface="+mn-cs"/>
              </a:rPr>
              <a:t> The Aspect Oriented Programming module allows developers to define method-interceptors and point cuts to keep the concerns apart. It is configured at run time so the compilation step is skipped. It aims at declarative transaction management which is easier to maintain.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DAO Module: </a:t>
            </a:r>
            <a:r>
              <a:rPr lang="en-US" sz="1200" b="0" i="0" kern="1200" dirty="0">
                <a:solidFill>
                  <a:schemeClr val="tx1"/>
                </a:solidFill>
                <a:effectLst/>
                <a:latin typeface="+mn-lt"/>
                <a:ea typeface="+mn-ea"/>
                <a:cs typeface="+mn-cs"/>
              </a:rPr>
              <a:t>This provides an abstraction layer to the low level task of creating a connection, releasing it etc. It also maintains a hierarchy of meaningful exceptions rather than throwing complicated error codes from specific database vendors. It uses AOP to manage transactions. Transactions can also be managed programmatically.</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ORM Module: </a:t>
            </a:r>
            <a:r>
              <a:rPr lang="en-US" sz="1200" b="0" i="0" kern="1200" dirty="0">
                <a:solidFill>
                  <a:schemeClr val="tx1"/>
                </a:solidFill>
                <a:effectLst/>
                <a:latin typeface="+mn-lt"/>
                <a:ea typeface="+mn-ea"/>
                <a:cs typeface="+mn-cs"/>
              </a:rPr>
              <a:t>Spring doesn’t provides its own ORM implementation but offers integrations with popular Object Relational mapping tools like Hibernate, </a:t>
            </a:r>
            <a:r>
              <a:rPr lang="en-US" sz="1200" b="0" i="0" kern="1200" dirty="0" err="1">
                <a:solidFill>
                  <a:schemeClr val="tx1"/>
                </a:solidFill>
                <a:effectLst/>
                <a:latin typeface="+mn-lt"/>
                <a:ea typeface="+mn-ea"/>
                <a:cs typeface="+mn-cs"/>
              </a:rPr>
              <a:t>iBATIS</a:t>
            </a:r>
            <a:r>
              <a:rPr lang="en-US" sz="1200" b="0" i="0" kern="1200" dirty="0">
                <a:solidFill>
                  <a:schemeClr val="tx1"/>
                </a:solidFill>
                <a:effectLst/>
                <a:latin typeface="+mn-lt"/>
                <a:ea typeface="+mn-ea"/>
                <a:cs typeface="+mn-cs"/>
              </a:rPr>
              <a:t> SQL Maps, Oracle </a:t>
            </a:r>
            <a:r>
              <a:rPr lang="en-US" sz="1200" b="0" i="0" kern="1200" dirty="0" err="1">
                <a:solidFill>
                  <a:schemeClr val="tx1"/>
                </a:solidFill>
                <a:effectLst/>
                <a:latin typeface="+mn-lt"/>
                <a:ea typeface="+mn-ea"/>
                <a:cs typeface="+mn-cs"/>
              </a:rPr>
              <a:t>TopLink</a:t>
            </a:r>
            <a:r>
              <a:rPr lang="en-US" sz="1200" b="0" i="0" kern="1200" dirty="0">
                <a:solidFill>
                  <a:schemeClr val="tx1"/>
                </a:solidFill>
                <a:effectLst/>
                <a:latin typeface="+mn-lt"/>
                <a:ea typeface="+mn-ea"/>
                <a:cs typeface="+mn-cs"/>
              </a:rPr>
              <a:t> and JPA etc.</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JEE Module: </a:t>
            </a:r>
            <a:r>
              <a:rPr lang="en-US" sz="1200" b="0" i="0" kern="1200" dirty="0">
                <a:solidFill>
                  <a:schemeClr val="tx1"/>
                </a:solidFill>
                <a:effectLst/>
                <a:latin typeface="+mn-lt"/>
                <a:ea typeface="+mn-ea"/>
                <a:cs typeface="+mn-cs"/>
              </a:rPr>
              <a:t>It also provides support for JMX, JCA, EJB and JMS etc. In lots of cases, JCA (Java EE Connection API) is much like JDBC, except where JDBC is focused on database JCA focus on connecting to legacy systems.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Web Module: </a:t>
            </a:r>
            <a:r>
              <a:rPr lang="en-US" sz="1200" b="0" i="0" kern="1200" dirty="0">
                <a:solidFill>
                  <a:schemeClr val="tx1"/>
                </a:solidFill>
                <a:effectLst/>
                <a:latin typeface="+mn-lt"/>
                <a:ea typeface="+mn-ea"/>
                <a:cs typeface="+mn-cs"/>
              </a:rPr>
              <a:t>Spring comes with MVC framework which eases the task of developing web applications. It also integrates well with the most popular MVC frameworks like Struts, Tapestry, JSF, Wicket etc.</a:t>
            </a:r>
          </a:p>
          <a:p>
            <a:endParaRPr lang="en-US" sz="1200" b="0" i="0" kern="1200" dirty="0">
              <a:solidFill>
                <a:schemeClr val="tx1"/>
              </a:solidFill>
              <a:effectLst/>
              <a:latin typeface="+mn-lt"/>
              <a:ea typeface="+mn-ea"/>
              <a:cs typeface="+mn-cs"/>
            </a:endParaRPr>
          </a:p>
          <a:p>
            <a:r>
              <a:rPr lang="en-US" dirty="0"/>
              <a:t>https://dzone.com/articles/spring-framework-architecture</a:t>
            </a:r>
          </a:p>
        </p:txBody>
      </p:sp>
      <p:sp>
        <p:nvSpPr>
          <p:cNvPr id="4" name="Slide Number Placeholder 3"/>
          <p:cNvSpPr>
            <a:spLocks noGrp="1"/>
          </p:cNvSpPr>
          <p:nvPr>
            <p:ph type="sldNum" sz="quarter" idx="10"/>
          </p:nvPr>
        </p:nvSpPr>
        <p:spPr/>
        <p:txBody>
          <a:bodyPr/>
          <a:lstStyle/>
          <a:p>
            <a:fld id="{252F3505-8F58-2C45-86A7-6D873B9ECDD2}" type="slidenum">
              <a:rPr lang="en-US" smtClean="0"/>
              <a:t>6</a:t>
            </a:fld>
            <a:endParaRPr lang="en-US"/>
          </a:p>
        </p:txBody>
      </p:sp>
    </p:spTree>
    <p:extLst>
      <p:ext uri="{BB962C8B-B14F-4D97-AF65-F5344CB8AC3E}">
        <p14:creationId xmlns:p14="http://schemas.microsoft.com/office/powerpoint/2010/main" val="1325892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CA1A55-BCC1-4089-992C-F06D30ADF716}" type="slidenum">
              <a:rPr lang="en-US" altLang="en-US" sz="1200" smtClean="0">
                <a:solidFill>
                  <a:schemeClr val="tx1"/>
                </a:solidFill>
              </a:rPr>
              <a:pPr/>
              <a:t>50</a:t>
            </a:fld>
            <a:endParaRPr lang="en-US" altLang="en-US" sz="1200">
              <a:solidFill>
                <a:schemeClr val="tx1"/>
              </a:solidFill>
            </a:endParaRPr>
          </a:p>
        </p:txBody>
      </p:sp>
    </p:spTree>
    <p:extLst>
      <p:ext uri="{BB962C8B-B14F-4D97-AF65-F5344CB8AC3E}">
        <p14:creationId xmlns:p14="http://schemas.microsoft.com/office/powerpoint/2010/main" val="715661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4D4C95A2-C0D9-436E-91EA-4C91F2EF335D}" type="slidenum">
              <a:rPr lang="en-US" altLang="en-US" sz="1200" smtClean="0">
                <a:solidFill>
                  <a:schemeClr val="tx1"/>
                </a:solidFill>
              </a:rPr>
              <a:pPr/>
              <a:t>51</a:t>
            </a:fld>
            <a:endParaRPr lang="en-US" altLang="en-US" sz="1200">
              <a:solidFill>
                <a:schemeClr val="tx1"/>
              </a:solidFill>
            </a:endParaRPr>
          </a:p>
        </p:txBody>
      </p:sp>
    </p:spTree>
    <p:extLst>
      <p:ext uri="{BB962C8B-B14F-4D97-AF65-F5344CB8AC3E}">
        <p14:creationId xmlns:p14="http://schemas.microsoft.com/office/powerpoint/2010/main" val="2653336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29FB967B-AE39-4335-9317-3636F2CEA1E2}" type="slidenum">
              <a:rPr lang="en-US" altLang="en-US" sz="1200" smtClean="0">
                <a:solidFill>
                  <a:schemeClr val="tx1"/>
                </a:solidFill>
              </a:rPr>
              <a:pPr/>
              <a:t>52</a:t>
            </a:fld>
            <a:endParaRPr lang="en-US" altLang="en-US" sz="1200">
              <a:solidFill>
                <a:schemeClr val="tx1"/>
              </a:solidFill>
            </a:endParaRPr>
          </a:p>
        </p:txBody>
      </p:sp>
    </p:spTree>
    <p:extLst>
      <p:ext uri="{BB962C8B-B14F-4D97-AF65-F5344CB8AC3E}">
        <p14:creationId xmlns:p14="http://schemas.microsoft.com/office/powerpoint/2010/main" val="3256392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endParaRPr lang="en-US" altLang="en-US" dirty="0"/>
          </a:p>
          <a:p>
            <a:pPr>
              <a:spcAft>
                <a:spcPct val="0"/>
              </a:spcAft>
            </a:pPr>
            <a:r>
              <a:rPr lang="en-US" altLang="en-US" dirty="0"/>
              <a:t>You can use either &lt;list&gt; or &lt;set&gt; to wire any implementation of </a:t>
            </a:r>
            <a:r>
              <a:rPr lang="en-US" altLang="en-US" dirty="0" err="1"/>
              <a:t>java.util.Collection</a:t>
            </a:r>
            <a:r>
              <a:rPr lang="en-US" altLang="en-US" dirty="0"/>
              <a:t> or an </a:t>
            </a:r>
            <a:r>
              <a:rPr lang="en-US" altLang="en-US" b="1" dirty="0"/>
              <a:t>array</a:t>
            </a:r>
            <a:r>
              <a:rPr lang="en-US" altLang="en-US" dirty="0"/>
              <a:t>. You will come across two situations :</a:t>
            </a:r>
          </a:p>
          <a:p>
            <a:pPr lvl="1">
              <a:spcAft>
                <a:spcPct val="0"/>
              </a:spcAft>
            </a:pPr>
            <a:r>
              <a:rPr lang="en-US" altLang="en-US" dirty="0"/>
              <a:t>Passing direct values of the collection and </a:t>
            </a:r>
          </a:p>
          <a:p>
            <a:pPr lvl="1">
              <a:spcAft>
                <a:spcPct val="0"/>
              </a:spcAft>
            </a:pPr>
            <a:r>
              <a:rPr lang="en-US" altLang="en-US" dirty="0"/>
              <a:t>Passing a reference of a bean as one of the collection elements</a:t>
            </a:r>
          </a:p>
          <a:p>
            <a:endParaRPr lang="en-US" altLang="en-US" dirty="0">
              <a:latin typeface="Arial" panose="020B0604020202020204" pitchFamily="34" charset="0"/>
              <a:ea typeface="ＭＳ Ｐゴシック" panose="020B0600070205080204" pitchFamily="34" charset="-128"/>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750695A-7F73-4D80-8569-EAC47B7E6C36}" type="slidenum">
              <a:rPr lang="en-US" altLang="en-US" sz="1200" smtClean="0">
                <a:solidFill>
                  <a:schemeClr val="tx1"/>
                </a:solidFill>
              </a:rPr>
              <a:pPr/>
              <a:t>53</a:t>
            </a:fld>
            <a:endParaRPr lang="en-US" altLang="en-US" sz="1200">
              <a:solidFill>
                <a:schemeClr val="tx1"/>
              </a:solidFill>
            </a:endParaRPr>
          </a:p>
        </p:txBody>
      </p:sp>
    </p:spTree>
    <p:extLst>
      <p:ext uri="{BB962C8B-B14F-4D97-AF65-F5344CB8AC3E}">
        <p14:creationId xmlns:p14="http://schemas.microsoft.com/office/powerpoint/2010/main" val="344190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C8DBC4FE-8312-48FD-92A6-E5521077D63D}" type="slidenum">
              <a:rPr lang="en-US" altLang="en-US" sz="1200" smtClean="0">
                <a:solidFill>
                  <a:schemeClr val="tx1"/>
                </a:solidFill>
              </a:rPr>
              <a:pPr/>
              <a:t>54</a:t>
            </a:fld>
            <a:endParaRPr lang="en-US" altLang="en-US" sz="1200">
              <a:solidFill>
                <a:schemeClr val="tx1"/>
              </a:solidFill>
            </a:endParaRPr>
          </a:p>
        </p:txBody>
      </p:sp>
    </p:spTree>
    <p:extLst>
      <p:ext uri="{BB962C8B-B14F-4D97-AF65-F5344CB8AC3E}">
        <p14:creationId xmlns:p14="http://schemas.microsoft.com/office/powerpoint/2010/main" val="747442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49A39A85-5D91-4254-9936-5ED79EEEA52F}" type="slidenum">
              <a:rPr lang="en-US" altLang="en-US" sz="1200" smtClean="0">
                <a:solidFill>
                  <a:schemeClr val="tx1"/>
                </a:solidFill>
              </a:rPr>
              <a:pPr/>
              <a:t>55</a:t>
            </a:fld>
            <a:endParaRPr lang="en-US" altLang="en-US" sz="1200">
              <a:solidFill>
                <a:schemeClr val="tx1"/>
              </a:solidFill>
            </a:endParaRPr>
          </a:p>
        </p:txBody>
      </p:sp>
    </p:spTree>
    <p:extLst>
      <p:ext uri="{BB962C8B-B14F-4D97-AF65-F5344CB8AC3E}">
        <p14:creationId xmlns:p14="http://schemas.microsoft.com/office/powerpoint/2010/main" val="258679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According to the need, we can merge collection data while creating bean.</a:t>
            </a:r>
          </a:p>
          <a:p>
            <a:pPr>
              <a:spcAft>
                <a:spcPct val="0"/>
              </a:spcAft>
            </a:pPr>
            <a:r>
              <a:rPr lang="en-US" altLang="en-US" dirty="0"/>
              <a:t>There will be a parent and child bean. Child will inherit the parent data.</a:t>
            </a:r>
          </a:p>
          <a:p>
            <a:pPr>
              <a:spcAft>
                <a:spcPct val="0"/>
              </a:spcAft>
            </a:pPr>
            <a:r>
              <a:rPr lang="en-US" altLang="en-US" dirty="0"/>
              <a:t>It is done by the attribute merge="true".</a:t>
            </a:r>
          </a:p>
          <a:p>
            <a:pPr>
              <a:spcAft>
                <a:spcPct val="0"/>
              </a:spcAft>
            </a:pPr>
            <a:r>
              <a:rPr lang="en-US" altLang="en-US" dirty="0"/>
              <a:t>This attribute is available in all collection tags like &lt;list/&gt;, &lt;set/&gt;, &lt;map/&gt; and &lt;props/&gt; .</a:t>
            </a:r>
          </a:p>
          <a:p>
            <a:endParaRPr lang="en-US" altLang="en-US" dirty="0">
              <a:latin typeface="Arial" panose="020B0604020202020204" pitchFamily="34" charset="0"/>
              <a:ea typeface="ＭＳ Ｐゴシック" panose="020B0600070205080204" pitchFamily="34" charset="-128"/>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819DF24E-4CEC-4BC5-9133-45E77F53A95A}" type="slidenum">
              <a:rPr lang="en-US" altLang="en-US" sz="1200" smtClean="0">
                <a:solidFill>
                  <a:schemeClr val="tx1"/>
                </a:solidFill>
              </a:rPr>
              <a:pPr/>
              <a:t>56</a:t>
            </a:fld>
            <a:endParaRPr lang="en-US" altLang="en-US" sz="1200">
              <a:solidFill>
                <a:schemeClr val="tx1"/>
              </a:solidFill>
            </a:endParaRPr>
          </a:p>
        </p:txBody>
      </p:sp>
    </p:spTree>
    <p:extLst>
      <p:ext uri="{BB962C8B-B14F-4D97-AF65-F5344CB8AC3E}">
        <p14:creationId xmlns:p14="http://schemas.microsoft.com/office/powerpoint/2010/main" val="1417172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007FF344-F539-4AAD-9136-3B12EEB969D3}" type="slidenum">
              <a:rPr lang="en-US" altLang="en-US" sz="1200" smtClean="0">
                <a:solidFill>
                  <a:schemeClr val="tx1"/>
                </a:solidFill>
              </a:rPr>
              <a:pPr/>
              <a:t>57</a:t>
            </a:fld>
            <a:endParaRPr lang="en-US" altLang="en-US" sz="1200">
              <a:solidFill>
                <a:schemeClr val="tx1"/>
              </a:solidFill>
            </a:endParaRPr>
          </a:p>
        </p:txBody>
      </p:sp>
    </p:spTree>
    <p:extLst>
      <p:ext uri="{BB962C8B-B14F-4D97-AF65-F5344CB8AC3E}">
        <p14:creationId xmlns:p14="http://schemas.microsoft.com/office/powerpoint/2010/main" val="4171265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007FF344-F539-4AAD-9136-3B12EEB969D3}" type="slidenum">
              <a:rPr lang="en-US" altLang="en-US" sz="1200" smtClean="0">
                <a:solidFill>
                  <a:schemeClr val="tx1"/>
                </a:solidFill>
              </a:rPr>
              <a:pPr/>
              <a:t>58</a:t>
            </a:fld>
            <a:endParaRPr lang="en-US" altLang="en-US" sz="1200">
              <a:solidFill>
                <a:schemeClr val="tx1"/>
              </a:solidFill>
            </a:endParaRPr>
          </a:p>
        </p:txBody>
      </p:sp>
    </p:spTree>
    <p:extLst>
      <p:ext uri="{BB962C8B-B14F-4D97-AF65-F5344CB8AC3E}">
        <p14:creationId xmlns:p14="http://schemas.microsoft.com/office/powerpoint/2010/main" val="1695543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http://howtodoinjava.com/spring/spring-core/spring-create-beans-using-static-factory-method/</a:t>
            </a:r>
          </a:p>
        </p:txBody>
      </p:sp>
      <p:sp>
        <p:nvSpPr>
          <p:cNvPr id="4" name="Slide Number Placeholder 3"/>
          <p:cNvSpPr>
            <a:spLocks noGrp="1"/>
          </p:cNvSpPr>
          <p:nvPr>
            <p:ph type="sldNum" sz="quarter" idx="10"/>
          </p:nvPr>
        </p:nvSpPr>
        <p:spPr/>
        <p:txBody>
          <a:bodyPr/>
          <a:lstStyle/>
          <a:p>
            <a:fld id="{252F3505-8F58-2C45-86A7-6D873B9ECDD2}" type="slidenum">
              <a:rPr lang="en-US" smtClean="0"/>
              <a:t>59</a:t>
            </a:fld>
            <a:endParaRPr lang="en-US"/>
          </a:p>
        </p:txBody>
      </p:sp>
    </p:spTree>
    <p:extLst>
      <p:ext uri="{BB962C8B-B14F-4D97-AF65-F5344CB8AC3E}">
        <p14:creationId xmlns:p14="http://schemas.microsoft.com/office/powerpoint/2010/main" val="17326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ct val="0"/>
              </a:spcAft>
              <a:buFont typeface="Arial" panose="020B0604020202020204" pitchFamily="34" charset="0"/>
              <a:buNone/>
              <a:defRPr/>
            </a:pPr>
            <a:r>
              <a:rPr lang="en-US" altLang="en-US" sz="1200" dirty="0"/>
              <a:t>The Core Container consists of the Core, Beans, Context, and Expression Language modules.</a:t>
            </a:r>
          </a:p>
          <a:p>
            <a:pPr marL="0" indent="0">
              <a:spcAft>
                <a:spcPct val="0"/>
              </a:spcAft>
              <a:buFont typeface="Arial" panose="020B0604020202020204" pitchFamily="34" charset="0"/>
              <a:buNone/>
              <a:defRPr/>
            </a:pPr>
            <a:endParaRPr lang="en-US" altLang="en-US" sz="1200" dirty="0"/>
          </a:p>
          <a:p>
            <a:pPr>
              <a:spcAft>
                <a:spcPct val="0"/>
              </a:spcAft>
              <a:defRPr/>
            </a:pPr>
            <a:r>
              <a:rPr lang="en-US" altLang="en-US" sz="1200" dirty="0"/>
              <a:t>The Core and Beans modules provide the fundamental parts of the framework, including the IoC and Dependency Injection features. The BeanFactory is a sophisticated implementation of the factory pattern. It removes the need for programmatic singletons and allows you to decouple the configuration and specification of dependencies from your actual program logic.</a:t>
            </a:r>
          </a:p>
          <a:p>
            <a:pPr>
              <a:spcAft>
                <a:spcPct val="0"/>
              </a:spcAft>
              <a:defRPr/>
            </a:pPr>
            <a:endParaRPr lang="en-US" altLang="en-US" sz="1200" dirty="0"/>
          </a:p>
          <a:p>
            <a:pPr>
              <a:defRPr/>
            </a:pPr>
            <a:r>
              <a:rPr lang="en-US" sz="1200" dirty="0"/>
              <a:t>The </a:t>
            </a:r>
            <a:r>
              <a:rPr lang="en-US" sz="1200" i="1" dirty="0"/>
              <a:t>Context </a:t>
            </a:r>
            <a:r>
              <a:rPr lang="en-US" sz="1200" dirty="0"/>
              <a:t>module builds on the solid base provided by the </a:t>
            </a:r>
            <a:r>
              <a:rPr lang="en-US" sz="1200" i="1" dirty="0"/>
              <a:t>Core and Beans </a:t>
            </a:r>
            <a:r>
              <a:rPr lang="en-US" sz="1200" dirty="0"/>
              <a:t>modules: it is a means to access objects in a framework-style manner that is similar to a JNDI registry. The Context module inherits its features from the Beans module and adds support for internationalization (using, for example, resource bundles), event-propagation, resource-loading, and the transparent creation of contexts by, for example, a servlet container. The Context module also supports Java EE features such as EJB, JMX ,and basic </a:t>
            </a:r>
            <a:r>
              <a:rPr lang="en-US" sz="1200" dirty="0" err="1"/>
              <a:t>remoting</a:t>
            </a:r>
            <a:r>
              <a:rPr lang="en-US" sz="1200" dirty="0"/>
              <a:t>. The ApplicationContext interface is the focal point of the Context module.</a:t>
            </a:r>
          </a:p>
          <a:p>
            <a:pPr>
              <a:defRPr/>
            </a:pPr>
            <a:endParaRPr lang="en-US" altLang="en-US" sz="1200" dirty="0"/>
          </a:p>
          <a:p>
            <a:pPr>
              <a:defRPr/>
            </a:pPr>
            <a:r>
              <a:rPr lang="en-US" sz="1200" dirty="0"/>
              <a:t>The </a:t>
            </a:r>
            <a:r>
              <a:rPr lang="en-US" sz="1200" i="1" dirty="0"/>
              <a:t>Expression Language </a:t>
            </a:r>
            <a:r>
              <a:rPr lang="en-US" sz="1200" dirty="0"/>
              <a:t>module provides a powerful expression language for querying and manipulating an object graph at runtime. It is an extension of the unified expression language (unified EL) as specified in the JSP 2.1 specification. The language supports setting and getting property values, property assignment, method invocation, accessing the context of arrays, collections and indexers, logical and arithmetic operators, named variables, and retrieval of objects by name from Spring’s IoC container</a:t>
            </a:r>
            <a:endParaRPr lang="en-US" altLang="en-US" sz="1200"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11</a:t>
            </a:fld>
            <a:endParaRPr lang="en-US"/>
          </a:p>
        </p:txBody>
      </p:sp>
    </p:spTree>
    <p:extLst>
      <p:ext uri="{BB962C8B-B14F-4D97-AF65-F5344CB8AC3E}">
        <p14:creationId xmlns:p14="http://schemas.microsoft.com/office/powerpoint/2010/main" val="3383023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http://www.concretepage.com/spring/example_factory_method_spring</a:t>
            </a:r>
          </a:p>
        </p:txBody>
      </p:sp>
      <p:sp>
        <p:nvSpPr>
          <p:cNvPr id="4" name="Slide Number Placeholder 3"/>
          <p:cNvSpPr>
            <a:spLocks noGrp="1"/>
          </p:cNvSpPr>
          <p:nvPr>
            <p:ph type="sldNum" sz="quarter" idx="10"/>
          </p:nvPr>
        </p:nvSpPr>
        <p:spPr/>
        <p:txBody>
          <a:bodyPr/>
          <a:lstStyle/>
          <a:p>
            <a:fld id="{252F3505-8F58-2C45-86A7-6D873B9ECDD2}" type="slidenum">
              <a:rPr lang="en-US" smtClean="0"/>
              <a:t>60</a:t>
            </a:fld>
            <a:endParaRPr lang="en-US"/>
          </a:p>
        </p:txBody>
      </p:sp>
    </p:spTree>
    <p:extLst>
      <p:ext uri="{BB962C8B-B14F-4D97-AF65-F5344CB8AC3E}">
        <p14:creationId xmlns:p14="http://schemas.microsoft.com/office/powerpoint/2010/main" val="3732127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http://howtodoinjava.com/spring/spring-core/spring-create-beans-using-static-factory-method/</a:t>
            </a:r>
          </a:p>
        </p:txBody>
      </p:sp>
      <p:sp>
        <p:nvSpPr>
          <p:cNvPr id="4" name="Slide Number Placeholder 3"/>
          <p:cNvSpPr>
            <a:spLocks noGrp="1"/>
          </p:cNvSpPr>
          <p:nvPr>
            <p:ph type="sldNum" sz="quarter" idx="10"/>
          </p:nvPr>
        </p:nvSpPr>
        <p:spPr/>
        <p:txBody>
          <a:bodyPr/>
          <a:lstStyle/>
          <a:p>
            <a:fld id="{252F3505-8F58-2C45-86A7-6D873B9ECDD2}" type="slidenum">
              <a:rPr lang="en-US" smtClean="0"/>
              <a:t>61</a:t>
            </a:fld>
            <a:endParaRPr lang="en-US"/>
          </a:p>
        </p:txBody>
      </p:sp>
    </p:spTree>
    <p:extLst>
      <p:ext uri="{BB962C8B-B14F-4D97-AF65-F5344CB8AC3E}">
        <p14:creationId xmlns:p14="http://schemas.microsoft.com/office/powerpoint/2010/main" val="2914893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https://www.java2novice.com/spring/autowired-annotation/</a:t>
            </a:r>
          </a:p>
          <a:p>
            <a:pPr>
              <a:spcAft>
                <a:spcPct val="0"/>
              </a:spcAft>
            </a:pPr>
            <a:endParaRPr lang="en-US" altLang="en-US" dirty="0"/>
          </a:p>
          <a:p>
            <a:pPr>
              <a:spcAft>
                <a:spcPct val="0"/>
              </a:spcAft>
            </a:pPr>
            <a:r>
              <a:rPr lang="en-US" altLang="en-US" dirty="0"/>
              <a:t>The @Autowired annotation can be used to autowire bean on the setter method just like @Required annotation, constructor, a property or methods with arbitrary names and/or multiple arguments.</a:t>
            </a:r>
          </a:p>
          <a:p>
            <a:pPr>
              <a:spcAft>
                <a:spcPct val="0"/>
              </a:spcAft>
            </a:pPr>
            <a:r>
              <a:rPr lang="en-US" altLang="en-US" dirty="0"/>
              <a:t>When Spring finds an @Autowired annotation used with setter methods, it tries to perform </a:t>
            </a:r>
            <a:r>
              <a:rPr lang="en-US" altLang="en-US" b="1" dirty="0"/>
              <a:t>byType</a:t>
            </a:r>
            <a:r>
              <a:rPr lang="en-US" altLang="en-US" dirty="0"/>
              <a:t> </a:t>
            </a:r>
            <a:r>
              <a:rPr lang="en-US" altLang="en-US" dirty="0" err="1"/>
              <a:t>autowiring</a:t>
            </a:r>
            <a:r>
              <a:rPr lang="en-US" altLang="en-US" dirty="0"/>
              <a:t> on the method.</a:t>
            </a:r>
          </a:p>
          <a:p>
            <a:pPr>
              <a:spcAft>
                <a:spcPct val="0"/>
              </a:spcAft>
            </a:pPr>
            <a:r>
              <a:rPr lang="en-US" altLang="en-US" dirty="0"/>
              <a:t>The @Autowired annotation can be applied on setters, properties &amp; constructors. </a:t>
            </a:r>
          </a:p>
          <a:p>
            <a:pPr>
              <a:spcAft>
                <a:spcPct val="0"/>
              </a:spcAft>
            </a:pPr>
            <a:r>
              <a:rPr lang="en-US" altLang="en-US" dirty="0"/>
              <a:t>By default, the @Autowired annotation implies the dependency is required similar to @Required annotation, however, you can turn off the default behavior by using </a:t>
            </a:r>
            <a:r>
              <a:rPr lang="en-US" altLang="en-US" b="1" dirty="0"/>
              <a:t>(required=false)</a:t>
            </a:r>
            <a:r>
              <a:rPr lang="en-US" altLang="en-US" dirty="0"/>
              <a:t> option with @Autowired.</a:t>
            </a:r>
          </a:p>
          <a:p>
            <a:pPr>
              <a:spcAft>
                <a:spcPct val="0"/>
              </a:spcAft>
            </a:pPr>
            <a:r>
              <a:rPr lang="en-US" altLang="en-US" dirty="0"/>
              <a:t>To explain @Autowired annotation the following 5 files are there : </a:t>
            </a:r>
          </a:p>
          <a:p>
            <a:pPr lvl="1">
              <a:spcAft>
                <a:spcPct val="0"/>
              </a:spcAft>
            </a:pPr>
            <a:r>
              <a:rPr lang="en-US" altLang="en-US" dirty="0"/>
              <a:t>Student.java : It has 2 fields-age &amp; name and getters &amp; setters. </a:t>
            </a:r>
          </a:p>
          <a:p>
            <a:pPr lvl="1">
              <a:spcAft>
                <a:spcPct val="0"/>
              </a:spcAft>
            </a:pPr>
            <a:r>
              <a:rPr lang="en-US" altLang="en-US" dirty="0"/>
              <a:t>Address.java : It stores student address and is a POJO</a:t>
            </a:r>
          </a:p>
          <a:p>
            <a:pPr lvl="1">
              <a:spcAft>
                <a:spcPct val="0"/>
              </a:spcAft>
            </a:pPr>
            <a:r>
              <a:rPr lang="en-US" altLang="en-US" dirty="0"/>
              <a:t>Subject.java : It stores student’s subject and is a POJO</a:t>
            </a:r>
          </a:p>
          <a:p>
            <a:pPr lvl="1">
              <a:spcAft>
                <a:spcPct val="0"/>
              </a:spcAft>
            </a:pPr>
            <a:r>
              <a:rPr lang="en-US" altLang="en-US" dirty="0"/>
              <a:t>MainApp.java : gets student bean and prints name &amp; age</a:t>
            </a:r>
          </a:p>
          <a:p>
            <a:pPr lvl="1">
              <a:spcAft>
                <a:spcPct val="0"/>
              </a:spcAft>
            </a:pPr>
            <a:r>
              <a:rPr lang="en-US" altLang="en-US" dirty="0"/>
              <a:t>Beans.xml : spring configuration file which includes all the possible places where we can have @Autowired annotation</a:t>
            </a:r>
          </a:p>
          <a:p>
            <a:pPr>
              <a:spcAft>
                <a:spcPct val="0"/>
              </a:spcAft>
            </a:pPr>
            <a:endParaRPr lang="en-US" altLang="en-US" dirty="0"/>
          </a:p>
          <a:p>
            <a:pPr>
              <a:spcAft>
                <a:spcPct val="0"/>
              </a:spcAft>
            </a:pPr>
            <a:endParaRPr lang="en-US" altLang="en-US"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66</a:t>
            </a:fld>
            <a:endParaRPr lang="en-US"/>
          </a:p>
        </p:txBody>
      </p:sp>
    </p:spTree>
    <p:extLst>
      <p:ext uri="{BB962C8B-B14F-4D97-AF65-F5344CB8AC3E}">
        <p14:creationId xmlns:p14="http://schemas.microsoft.com/office/powerpoint/2010/main" val="259544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https://www.java2novice.com/spring/autowired-annotation/</a:t>
            </a:r>
          </a:p>
        </p:txBody>
      </p:sp>
      <p:sp>
        <p:nvSpPr>
          <p:cNvPr id="4" name="Slide Number Placeholder 3"/>
          <p:cNvSpPr>
            <a:spLocks noGrp="1"/>
          </p:cNvSpPr>
          <p:nvPr>
            <p:ph type="sldNum" sz="quarter" idx="10"/>
          </p:nvPr>
        </p:nvSpPr>
        <p:spPr/>
        <p:txBody>
          <a:bodyPr/>
          <a:lstStyle/>
          <a:p>
            <a:fld id="{252F3505-8F58-2C45-86A7-6D873B9ECDD2}" type="slidenum">
              <a:rPr lang="en-US" smtClean="0"/>
              <a:t>67</a:t>
            </a:fld>
            <a:endParaRPr lang="en-US"/>
          </a:p>
        </p:txBody>
      </p:sp>
    </p:spTree>
    <p:extLst>
      <p:ext uri="{BB962C8B-B14F-4D97-AF65-F5344CB8AC3E}">
        <p14:creationId xmlns:p14="http://schemas.microsoft.com/office/powerpoint/2010/main" val="700133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There may be a situation when you create more than one bean of the same type and want to wire only one of them with a property, in such case you can use </a:t>
            </a:r>
            <a:r>
              <a:rPr lang="en-US" altLang="en-US" b="1" dirty="0"/>
              <a:t>@Qualifier</a:t>
            </a:r>
            <a:r>
              <a:rPr lang="en-US" altLang="en-US" dirty="0"/>
              <a:t> annotation along with </a:t>
            </a:r>
            <a:r>
              <a:rPr lang="en-US" altLang="en-US" b="1" dirty="0"/>
              <a:t>@Autowired</a:t>
            </a:r>
            <a:r>
              <a:rPr lang="en-US" altLang="en-US" dirty="0"/>
              <a:t> to remove the confusion by specifying which exact bean will be wired.</a:t>
            </a:r>
          </a:p>
          <a:p>
            <a:pPr>
              <a:spcAft>
                <a:spcPct val="0"/>
              </a:spcAft>
            </a:pPr>
            <a:r>
              <a:rPr lang="en-US" altLang="en-US" dirty="0"/>
              <a:t>To explain @Qualifier annotation the following 4 files are there : </a:t>
            </a:r>
          </a:p>
          <a:p>
            <a:pPr lvl="1">
              <a:spcAft>
                <a:spcPct val="0"/>
              </a:spcAft>
            </a:pPr>
            <a:r>
              <a:rPr lang="en-US" altLang="en-US" dirty="0"/>
              <a:t>Student.java : It has 2 fields-age &amp; name and getters &amp; setters. </a:t>
            </a:r>
          </a:p>
          <a:p>
            <a:pPr lvl="1">
              <a:spcAft>
                <a:spcPct val="0"/>
              </a:spcAft>
            </a:pPr>
            <a:r>
              <a:rPr lang="en-US" altLang="en-US" dirty="0"/>
              <a:t>Profile.java : It has dependency on Student object which is resolved using @Qualifier annotation</a:t>
            </a:r>
          </a:p>
          <a:p>
            <a:pPr lvl="1">
              <a:spcAft>
                <a:spcPct val="0"/>
              </a:spcAft>
            </a:pPr>
            <a:r>
              <a:rPr lang="en-US" altLang="en-US" dirty="0"/>
              <a:t>MainApp.java : gets student bean and prints name &amp; age</a:t>
            </a:r>
          </a:p>
          <a:p>
            <a:pPr lvl="1">
              <a:spcAft>
                <a:spcPct val="0"/>
              </a:spcAft>
            </a:pPr>
            <a:r>
              <a:rPr lang="en-US" altLang="en-US" dirty="0"/>
              <a:t>Beans.xml : spring configuration file</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68</a:t>
            </a:fld>
            <a:endParaRPr lang="en-US"/>
          </a:p>
        </p:txBody>
      </p:sp>
    </p:spTree>
    <p:extLst>
      <p:ext uri="{BB962C8B-B14F-4D97-AF65-F5344CB8AC3E}">
        <p14:creationId xmlns:p14="http://schemas.microsoft.com/office/powerpoint/2010/main" val="3446380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This is the simplest container providing basic support for DI and defined by the </a:t>
            </a:r>
            <a:r>
              <a:rPr lang="en-US" altLang="en-US" dirty="0" err="1"/>
              <a:t>org.springframework.beans.factory.BeanFactory</a:t>
            </a:r>
            <a:r>
              <a:rPr lang="en-US" altLang="en-US" dirty="0"/>
              <a:t> interface. A BeanFactory is essentially nothing more than the interface for an advanced factory capable of maintaining a registry of different beans and their dependencies. </a:t>
            </a:r>
          </a:p>
          <a:p>
            <a:pPr>
              <a:spcAft>
                <a:spcPct val="0"/>
              </a:spcAft>
            </a:pPr>
            <a:endParaRPr lang="en-US" altLang="en-US" dirty="0"/>
          </a:p>
          <a:p>
            <a:pPr>
              <a:spcAft>
                <a:spcPct val="0"/>
              </a:spcAft>
            </a:pPr>
            <a:r>
              <a:rPr lang="en-US" altLang="en-US" dirty="0"/>
              <a:t>There are a number of implementations of the BeanFactory interface that come supplied straight out-of-the-box with Spring. The most commonly used BeanFactory implementation is the </a:t>
            </a:r>
            <a:r>
              <a:rPr lang="en-US" altLang="en-US" b="1" dirty="0" err="1"/>
              <a:t>XmlBeanFactory</a:t>
            </a:r>
            <a:r>
              <a:rPr lang="en-US" altLang="en-US" dirty="0"/>
              <a:t> class. This container reads the configuration metadata from an XML file and uses it to create a fully configured system or application.</a:t>
            </a:r>
          </a:p>
          <a:p>
            <a:pPr>
              <a:spcAft>
                <a:spcPct val="0"/>
              </a:spcAft>
            </a:pPr>
            <a:endParaRPr lang="en-US" altLang="en-US" dirty="0"/>
          </a:p>
          <a:p>
            <a:pPr>
              <a:spcAft>
                <a:spcPct val="0"/>
              </a:spcAft>
            </a:pPr>
            <a:r>
              <a:rPr lang="en-US" altLang="en-US" dirty="0"/>
              <a:t>The BeanFactory is usually preferred where the resources are limited like mobile devices or applet based applications.</a:t>
            </a:r>
          </a:p>
          <a:p>
            <a:pPr>
              <a:spcAft>
                <a:spcPct val="0"/>
              </a:spcAft>
            </a:pPr>
            <a:endParaRPr lang="en-US" altLang="en-US" dirty="0"/>
          </a:p>
          <a:p>
            <a:pPr>
              <a:spcAft>
                <a:spcPct val="0"/>
              </a:spcAft>
            </a:pPr>
            <a:r>
              <a:rPr lang="en-US" altLang="en-US" dirty="0"/>
              <a:t>To explain the concept we have created following 3 files :</a:t>
            </a:r>
          </a:p>
          <a:p>
            <a:pPr marL="517525" lvl="1" indent="-285750">
              <a:spcAft>
                <a:spcPct val="0"/>
              </a:spcAft>
            </a:pPr>
            <a:r>
              <a:rPr lang="en-US" altLang="en-US" dirty="0"/>
              <a:t>HelloWorld.java : Simple Java POJO having just a getter and setter</a:t>
            </a:r>
          </a:p>
          <a:p>
            <a:pPr marL="517525" lvl="1" indent="-285750">
              <a:spcAft>
                <a:spcPct val="0"/>
              </a:spcAft>
            </a:pPr>
            <a:r>
              <a:rPr lang="en-US" altLang="en-US" dirty="0"/>
              <a:t>MainApp.java : Creates a BeanFactory and gets </a:t>
            </a:r>
            <a:r>
              <a:rPr lang="en-US" altLang="en-US" dirty="0" err="1"/>
              <a:t>HelloWorld</a:t>
            </a:r>
            <a:r>
              <a:rPr lang="en-US" altLang="en-US" dirty="0"/>
              <a:t> bean</a:t>
            </a:r>
          </a:p>
          <a:p>
            <a:pPr marL="517525" lvl="1" indent="-285750">
              <a:spcAft>
                <a:spcPct val="0"/>
              </a:spcAft>
            </a:pPr>
            <a:r>
              <a:rPr lang="en-US" altLang="en-US" dirty="0"/>
              <a:t>Beans.xml : XML bean configuration file</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73</a:t>
            </a:fld>
            <a:endParaRPr lang="en-US"/>
          </a:p>
        </p:txBody>
      </p:sp>
    </p:spTree>
    <p:extLst>
      <p:ext uri="{BB962C8B-B14F-4D97-AF65-F5344CB8AC3E}">
        <p14:creationId xmlns:p14="http://schemas.microsoft.com/office/powerpoint/2010/main" val="2135289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When defining a &lt;bean&gt; in Spring, you have the option of declaring a scope for that bean.</a:t>
            </a:r>
          </a:p>
          <a:p>
            <a:pPr>
              <a:spcAft>
                <a:spcPct val="0"/>
              </a:spcAft>
            </a:pPr>
            <a:r>
              <a:rPr lang="en-US" altLang="en-US" dirty="0"/>
              <a:t>The Spring Framework supports following five scopes, three of which are available only if you use a web-aware ApplicationContext.</a:t>
            </a:r>
          </a:p>
          <a:p>
            <a:pPr lvl="1">
              <a:spcAft>
                <a:spcPct val="0"/>
              </a:spcAft>
            </a:pPr>
            <a:r>
              <a:rPr lang="en-US" altLang="en-US" dirty="0"/>
              <a:t>singleton : This scopes the bean definition to a single instance per Spring IoC container (default)</a:t>
            </a:r>
          </a:p>
          <a:p>
            <a:pPr lvl="1">
              <a:spcAft>
                <a:spcPct val="0"/>
              </a:spcAft>
            </a:pPr>
            <a:r>
              <a:rPr lang="en-US" altLang="en-US" dirty="0"/>
              <a:t>prototype : This scopes a single bean definition to have any number of object instances.</a:t>
            </a:r>
          </a:p>
          <a:p>
            <a:pPr lvl="1">
              <a:spcAft>
                <a:spcPct val="0"/>
              </a:spcAft>
            </a:pPr>
            <a:r>
              <a:rPr lang="en-US" altLang="en-US" dirty="0"/>
              <a:t>request : This scopes a bean definition to an HTTP request. Only valid in the context of a web-aware Spring ApplicationContext.</a:t>
            </a:r>
          </a:p>
          <a:p>
            <a:pPr lvl="1">
              <a:spcAft>
                <a:spcPct val="0"/>
              </a:spcAft>
            </a:pPr>
            <a:r>
              <a:rPr lang="en-US" altLang="en-US" dirty="0"/>
              <a:t>session : This scopes a bean definition to an HTTP session. Only valid in the context of a web-aware Spring ApplicationContext.</a:t>
            </a:r>
          </a:p>
          <a:p>
            <a:pPr lvl="1">
              <a:spcAft>
                <a:spcPct val="0"/>
              </a:spcAft>
            </a:pPr>
            <a:r>
              <a:rPr lang="en-US" altLang="en-US" dirty="0"/>
              <a:t>global-session : This scopes a bean definition to a global HTTP session. Only valid in the context of a web-aware Spring ApplicationContext.</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74</a:t>
            </a:fld>
            <a:endParaRPr lang="en-US"/>
          </a:p>
        </p:txBody>
      </p:sp>
    </p:spTree>
    <p:extLst>
      <p:ext uri="{BB962C8B-B14F-4D97-AF65-F5344CB8AC3E}">
        <p14:creationId xmlns:p14="http://schemas.microsoft.com/office/powerpoint/2010/main" val="3157518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When defining a &lt;bean&gt; in Spring, you have the option of declaring a scope for that bean.</a:t>
            </a:r>
          </a:p>
          <a:p>
            <a:pPr>
              <a:spcAft>
                <a:spcPct val="0"/>
              </a:spcAft>
            </a:pPr>
            <a:r>
              <a:rPr lang="en-US" altLang="en-US" dirty="0"/>
              <a:t>The Spring Framework supports following five scopes, three of which are available only if you use a web-aware ApplicationContext.</a:t>
            </a:r>
          </a:p>
          <a:p>
            <a:pPr lvl="1">
              <a:spcAft>
                <a:spcPct val="0"/>
              </a:spcAft>
            </a:pPr>
            <a:r>
              <a:rPr lang="en-US" altLang="en-US" dirty="0"/>
              <a:t>singleton : This scopes the bean definition to a single instance per Spring IoC container (default)</a:t>
            </a:r>
          </a:p>
          <a:p>
            <a:pPr lvl="1">
              <a:spcAft>
                <a:spcPct val="0"/>
              </a:spcAft>
            </a:pPr>
            <a:r>
              <a:rPr lang="en-US" altLang="en-US" dirty="0"/>
              <a:t>prototype : This scopes a single bean definition to have any number of object instances.</a:t>
            </a:r>
          </a:p>
          <a:p>
            <a:pPr lvl="1">
              <a:spcAft>
                <a:spcPct val="0"/>
              </a:spcAft>
            </a:pPr>
            <a:r>
              <a:rPr lang="en-US" altLang="en-US" dirty="0"/>
              <a:t>request : This scopes a bean definition to an HTTP request. Only valid in the context of a web-aware Spring ApplicationContext.</a:t>
            </a:r>
          </a:p>
          <a:p>
            <a:pPr lvl="1">
              <a:spcAft>
                <a:spcPct val="0"/>
              </a:spcAft>
            </a:pPr>
            <a:r>
              <a:rPr lang="en-US" altLang="en-US" dirty="0"/>
              <a:t>session : This scopes a bean definition to an HTTP session. Only valid in the context of a web-aware Spring ApplicationContext.</a:t>
            </a:r>
          </a:p>
          <a:p>
            <a:pPr lvl="1">
              <a:spcAft>
                <a:spcPct val="0"/>
              </a:spcAft>
            </a:pPr>
            <a:r>
              <a:rPr lang="en-US" altLang="en-US" dirty="0"/>
              <a:t>global-session : This scopes a bean definition to a global HTTP session. Only valid in the context of a web-aware Spring ApplicationContext.</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75</a:t>
            </a:fld>
            <a:endParaRPr lang="en-US"/>
          </a:p>
        </p:txBody>
      </p:sp>
    </p:spTree>
    <p:extLst>
      <p:ext uri="{BB962C8B-B14F-4D97-AF65-F5344CB8AC3E}">
        <p14:creationId xmlns:p14="http://schemas.microsoft.com/office/powerpoint/2010/main" val="3157518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If scope is set to singleton, the Spring IoC container creates exactly one instance of the object defined by that bean definition. The default scope is singleton.</a:t>
            </a:r>
          </a:p>
          <a:p>
            <a:pPr>
              <a:spcAft>
                <a:spcPct val="0"/>
              </a:spcAft>
            </a:pPr>
            <a:r>
              <a:rPr lang="en-US" altLang="en-US" dirty="0"/>
              <a:t>This single instance is stored in a cache of such singleton beans, and all subsequent requests and references for that named bean return the cached object.</a:t>
            </a:r>
          </a:p>
          <a:p>
            <a:pPr>
              <a:spcAft>
                <a:spcPct val="0"/>
              </a:spcAft>
            </a:pPr>
            <a:r>
              <a:rPr lang="en-US" altLang="en-US" dirty="0"/>
              <a:t>Spring’s concept of a singleton bean differs from the Singleton pattern as defined in the Gang of Four (</a:t>
            </a:r>
            <a:r>
              <a:rPr lang="en-US" altLang="en-US" dirty="0" err="1"/>
              <a:t>GoF</a:t>
            </a:r>
            <a:r>
              <a:rPr lang="en-US" altLang="en-US" dirty="0"/>
              <a:t>) patterns book. The </a:t>
            </a:r>
            <a:r>
              <a:rPr lang="en-US" altLang="en-US" dirty="0" err="1"/>
              <a:t>GoF</a:t>
            </a:r>
            <a:r>
              <a:rPr lang="en-US" altLang="en-US" dirty="0"/>
              <a:t> Singleton hard-codes the scope of an object such that one </a:t>
            </a:r>
            <a:r>
              <a:rPr lang="en-US" altLang="en-US" i="1" dirty="0"/>
              <a:t>and only one </a:t>
            </a:r>
            <a:r>
              <a:rPr lang="en-US" altLang="en-US" dirty="0"/>
              <a:t>instance of a particular class is created </a:t>
            </a:r>
            <a:r>
              <a:rPr lang="en-US" altLang="en-US" i="1" dirty="0"/>
              <a:t>per </a:t>
            </a:r>
            <a:r>
              <a:rPr lang="en-US" altLang="en-US" i="1" dirty="0" err="1"/>
              <a:t>ClassLoader</a:t>
            </a:r>
            <a:r>
              <a:rPr lang="en-US" altLang="en-US" i="1" dirty="0"/>
              <a:t>. </a:t>
            </a:r>
          </a:p>
          <a:p>
            <a:pPr>
              <a:spcAft>
                <a:spcPct val="0"/>
              </a:spcAft>
            </a:pPr>
            <a:r>
              <a:rPr lang="en-US" altLang="en-US" dirty="0"/>
              <a:t>The scope of the Spring singleton is best described as </a:t>
            </a:r>
            <a:r>
              <a:rPr lang="en-US" altLang="en-US" i="1" dirty="0"/>
              <a:t>per container and per bean</a:t>
            </a:r>
            <a:r>
              <a:rPr lang="en-US" altLang="en-US" dirty="0"/>
              <a:t>. This means that if you define one bean for a particular class in a single Spring container, then the Spring container creates one </a:t>
            </a:r>
            <a:r>
              <a:rPr lang="en-US" altLang="en-US" i="1" dirty="0"/>
              <a:t>and only one </a:t>
            </a:r>
            <a:r>
              <a:rPr lang="en-US" altLang="en-US" dirty="0"/>
              <a:t>instance of the class defined by that bean definition.</a:t>
            </a:r>
          </a:p>
          <a:p>
            <a:pPr>
              <a:spcAft>
                <a:spcPct val="0"/>
              </a:spcAft>
            </a:pPr>
            <a:r>
              <a:rPr lang="en-US" altLang="en-US" dirty="0"/>
              <a:t>To explain the concept further the following 3 files are there : </a:t>
            </a:r>
          </a:p>
          <a:p>
            <a:pPr lvl="1">
              <a:spcAft>
                <a:spcPct val="0"/>
              </a:spcAft>
            </a:pPr>
            <a:r>
              <a:rPr lang="en-US" altLang="en-US" dirty="0"/>
              <a:t>Student.java : It has 2 fields-age &amp; name and getters &amp; setters. </a:t>
            </a:r>
          </a:p>
          <a:p>
            <a:pPr lvl="1">
              <a:spcAft>
                <a:spcPct val="0"/>
              </a:spcAft>
            </a:pPr>
            <a:r>
              <a:rPr lang="en-US" altLang="en-US" dirty="0"/>
              <a:t>MainApp.java : gets student bean and prints name </a:t>
            </a:r>
          </a:p>
          <a:p>
            <a:pPr lvl="1">
              <a:spcAft>
                <a:spcPct val="0"/>
              </a:spcAft>
            </a:pPr>
            <a:r>
              <a:rPr lang="en-US" altLang="en-US" dirty="0"/>
              <a:t>Beans.xml : spring configuration file</a:t>
            </a:r>
          </a:p>
          <a:p>
            <a:pPr>
              <a:spcAft>
                <a:spcPct val="0"/>
              </a:spcAft>
            </a:pPr>
            <a:endParaRPr lang="en-US" altLang="en-US" dirty="0"/>
          </a:p>
          <a:p>
            <a:pPr>
              <a:spcAft>
                <a:spcPct val="0"/>
              </a:spcAft>
            </a:pPr>
            <a:endParaRPr lang="en-US" altLang="en-US" dirty="0"/>
          </a:p>
          <a:p>
            <a:pPr>
              <a:spcAft>
                <a:spcPct val="0"/>
              </a:spcAft>
            </a:pPr>
            <a:endParaRPr lang="en-US" altLang="en-US"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76</a:t>
            </a:fld>
            <a:endParaRPr lang="en-US"/>
          </a:p>
        </p:txBody>
      </p:sp>
    </p:spTree>
    <p:extLst>
      <p:ext uri="{BB962C8B-B14F-4D97-AF65-F5344CB8AC3E}">
        <p14:creationId xmlns:p14="http://schemas.microsoft.com/office/powerpoint/2010/main" val="2057669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endParaRPr lang="en-US" altLang="en-US" dirty="0"/>
          </a:p>
          <a:p>
            <a:pPr>
              <a:spcAft>
                <a:spcPct val="0"/>
              </a:spcAft>
            </a:pPr>
            <a:r>
              <a:rPr lang="en-US" altLang="en-US" dirty="0"/>
              <a:t>If scope is set to prototype, the Spring IoC container creates new bean instance of the object every time a request for that specific bean is made.</a:t>
            </a:r>
          </a:p>
          <a:p>
            <a:pPr>
              <a:spcAft>
                <a:spcPct val="0"/>
              </a:spcAft>
            </a:pPr>
            <a:r>
              <a:rPr lang="en-US" altLang="en-US" dirty="0"/>
              <a:t>As a rule, use the prototype scope for all state-full beans and the singleton scope for stateless beans.</a:t>
            </a:r>
          </a:p>
          <a:p>
            <a:pPr>
              <a:spcAft>
                <a:spcPct val="0"/>
              </a:spcAft>
            </a:pPr>
            <a:r>
              <a:rPr lang="en-US" altLang="en-US" dirty="0"/>
              <a:t>To explain the concept further the following 3 files are there : </a:t>
            </a:r>
          </a:p>
          <a:p>
            <a:pPr lvl="1">
              <a:spcAft>
                <a:spcPct val="0"/>
              </a:spcAft>
            </a:pPr>
            <a:r>
              <a:rPr lang="en-US" altLang="en-US" dirty="0"/>
              <a:t>Student.java : It has 2 fields-age &amp; name and getters &amp; setters. </a:t>
            </a:r>
          </a:p>
          <a:p>
            <a:pPr lvl="1">
              <a:spcAft>
                <a:spcPct val="0"/>
              </a:spcAft>
            </a:pPr>
            <a:r>
              <a:rPr lang="en-US" altLang="en-US" dirty="0"/>
              <a:t>MainApp.java : gets student bean and prints name </a:t>
            </a:r>
          </a:p>
          <a:p>
            <a:pPr lvl="1">
              <a:spcAft>
                <a:spcPct val="0"/>
              </a:spcAft>
            </a:pPr>
            <a:r>
              <a:rPr lang="en-US" altLang="en-US" dirty="0"/>
              <a:t>Beans.xml : spring configuration file</a:t>
            </a:r>
          </a:p>
          <a:p>
            <a:pPr>
              <a:spcAft>
                <a:spcPct val="0"/>
              </a:spcAft>
            </a:pPr>
            <a:endParaRPr lang="en-US" altLang="en-US"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78</a:t>
            </a:fld>
            <a:endParaRPr lang="en-US"/>
          </a:p>
        </p:txBody>
      </p:sp>
    </p:spTree>
    <p:extLst>
      <p:ext uri="{BB962C8B-B14F-4D97-AF65-F5344CB8AC3E}">
        <p14:creationId xmlns:p14="http://schemas.microsoft.com/office/powerpoint/2010/main" val="229351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This is the simplest container providing basic support for DI and defined by the </a:t>
            </a:r>
            <a:r>
              <a:rPr lang="en-US" altLang="en-US" dirty="0" err="1"/>
              <a:t>org.springframework.beans.factory.BeanFactory</a:t>
            </a:r>
            <a:r>
              <a:rPr lang="en-US" altLang="en-US" dirty="0"/>
              <a:t> interface. A BeanFactory is essentially nothing more than the interface for an advanced factory capable of maintaining a registry of different beans and their dependencies. </a:t>
            </a:r>
          </a:p>
          <a:p>
            <a:pPr>
              <a:spcAft>
                <a:spcPct val="0"/>
              </a:spcAft>
            </a:pPr>
            <a:endParaRPr lang="en-US" altLang="en-US" dirty="0"/>
          </a:p>
          <a:p>
            <a:pPr>
              <a:spcAft>
                <a:spcPct val="0"/>
              </a:spcAft>
            </a:pPr>
            <a:r>
              <a:rPr lang="en-US" altLang="en-US" dirty="0"/>
              <a:t>There are a number of implementations of the BeanFactory interface that come supplied straight out-of-the-box with Spring. The most commonly used BeanFactory implementation is the </a:t>
            </a:r>
            <a:r>
              <a:rPr lang="en-US" altLang="en-US" b="1" dirty="0" err="1"/>
              <a:t>XmlBeanFactory</a:t>
            </a:r>
            <a:r>
              <a:rPr lang="en-US" altLang="en-US" dirty="0"/>
              <a:t> class. This container reads the configuration metadata from an XML file and uses it to create a fully configured system or application.</a:t>
            </a:r>
          </a:p>
          <a:p>
            <a:pPr>
              <a:spcAft>
                <a:spcPct val="0"/>
              </a:spcAft>
            </a:pPr>
            <a:endParaRPr lang="en-US" altLang="en-US" dirty="0"/>
          </a:p>
          <a:p>
            <a:pPr>
              <a:spcAft>
                <a:spcPct val="0"/>
              </a:spcAft>
            </a:pPr>
            <a:r>
              <a:rPr lang="en-US" altLang="en-US" dirty="0"/>
              <a:t>The BeanFactory is usually preferred where the resources are limited like mobile devices or applet based applications.</a:t>
            </a:r>
          </a:p>
          <a:p>
            <a:pPr>
              <a:spcAft>
                <a:spcPct val="0"/>
              </a:spcAft>
            </a:pPr>
            <a:endParaRPr lang="en-US" altLang="en-US" dirty="0"/>
          </a:p>
          <a:p>
            <a:pPr>
              <a:spcAft>
                <a:spcPct val="0"/>
              </a:spcAft>
            </a:pPr>
            <a:r>
              <a:rPr lang="en-US" altLang="en-US" dirty="0"/>
              <a:t>To explain the concept we have created following 3 files :</a:t>
            </a:r>
          </a:p>
          <a:p>
            <a:pPr marL="517525" lvl="1" indent="-285750">
              <a:spcAft>
                <a:spcPct val="0"/>
              </a:spcAft>
            </a:pPr>
            <a:r>
              <a:rPr lang="en-US" altLang="en-US" dirty="0"/>
              <a:t>HelloWorld.java : Simple Java POJO having just a getter and setter</a:t>
            </a:r>
          </a:p>
          <a:p>
            <a:pPr marL="517525" lvl="1" indent="-285750">
              <a:spcAft>
                <a:spcPct val="0"/>
              </a:spcAft>
            </a:pPr>
            <a:r>
              <a:rPr lang="en-US" altLang="en-US" dirty="0"/>
              <a:t>MainApp.java : Creates a BeanFactory and gets </a:t>
            </a:r>
            <a:r>
              <a:rPr lang="en-US" altLang="en-US" dirty="0" err="1"/>
              <a:t>HelloWorld</a:t>
            </a:r>
            <a:r>
              <a:rPr lang="en-US" altLang="en-US" dirty="0"/>
              <a:t> bean</a:t>
            </a:r>
          </a:p>
          <a:p>
            <a:pPr marL="517525" lvl="1" indent="-285750">
              <a:spcAft>
                <a:spcPct val="0"/>
              </a:spcAft>
            </a:pPr>
            <a:r>
              <a:rPr lang="en-US" altLang="en-US" dirty="0"/>
              <a:t>Beans.xml : XML bean configuration file</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14</a:t>
            </a:fld>
            <a:endParaRPr lang="en-US"/>
          </a:p>
        </p:txBody>
      </p:sp>
    </p:spTree>
    <p:extLst>
      <p:ext uri="{BB962C8B-B14F-4D97-AF65-F5344CB8AC3E}">
        <p14:creationId xmlns:p14="http://schemas.microsoft.com/office/powerpoint/2010/main" val="2135289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A8AF3A05-2F48-49F0-899B-122C201C947D}" type="slidenum">
              <a:rPr lang="en-US" altLang="en-US" sz="1200" smtClean="0">
                <a:solidFill>
                  <a:schemeClr val="tx1"/>
                </a:solidFill>
              </a:rPr>
              <a:pPr/>
              <a:t>79</a:t>
            </a:fld>
            <a:endParaRPr lang="en-US" altLang="en-US" sz="1200">
              <a:solidFill>
                <a:schemeClr val="tx1"/>
              </a:solidFill>
            </a:endParaRPr>
          </a:p>
        </p:txBody>
      </p:sp>
    </p:spTree>
    <p:extLst>
      <p:ext uri="{BB962C8B-B14F-4D97-AF65-F5344CB8AC3E}">
        <p14:creationId xmlns:p14="http://schemas.microsoft.com/office/powerpoint/2010/main" val="3747105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http://netjs.blogspot.in/2016/02/injecting-prototype-bean-in-singleton-spring.html</a:t>
            </a:r>
            <a:endParaRPr lang="en-US" altLang="en-US" dirty="0">
              <a:latin typeface="Arial" panose="020B0604020202020204" pitchFamily="34" charset="0"/>
              <a:ea typeface="ＭＳ Ｐゴシック" panose="020B0600070205080204" pitchFamily="34" charset="-128"/>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11ACAE-3DCF-440C-819A-BC706DD0D1F5}" type="slidenum">
              <a:rPr lang="en-US" altLang="en-US" sz="1200" smtClean="0">
                <a:solidFill>
                  <a:schemeClr val="tx1"/>
                </a:solidFill>
              </a:rPr>
              <a:pPr/>
              <a:t>80</a:t>
            </a:fld>
            <a:endParaRPr lang="en-US" altLang="en-US" sz="1200">
              <a:solidFill>
                <a:schemeClr val="tx1"/>
              </a:solidFill>
            </a:endParaRPr>
          </a:p>
        </p:txBody>
      </p:sp>
    </p:spTree>
    <p:extLst>
      <p:ext uri="{BB962C8B-B14F-4D97-AF65-F5344CB8AC3E}">
        <p14:creationId xmlns:p14="http://schemas.microsoft.com/office/powerpoint/2010/main" val="2854980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http://netjs.blogspot.in/2016/02/injecting-prototype-bean-in-singleton-spring.html</a:t>
            </a:r>
            <a:endParaRPr lang="en-US" altLang="en-US" dirty="0">
              <a:latin typeface="Arial" panose="020B0604020202020204" pitchFamily="34" charset="0"/>
              <a:ea typeface="ＭＳ Ｐゴシック" panose="020B0600070205080204" pitchFamily="34" charset="-128"/>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11ACAE-3DCF-440C-819A-BC706DD0D1F5}" type="slidenum">
              <a:rPr lang="en-US" altLang="en-US" sz="1200" smtClean="0">
                <a:solidFill>
                  <a:schemeClr val="tx1"/>
                </a:solidFill>
              </a:rPr>
              <a:pPr/>
              <a:t>81</a:t>
            </a:fld>
            <a:endParaRPr lang="en-US" altLang="en-US" sz="1200">
              <a:solidFill>
                <a:schemeClr val="tx1"/>
              </a:solidFill>
            </a:endParaRPr>
          </a:p>
        </p:txBody>
      </p:sp>
    </p:spTree>
    <p:extLst>
      <p:ext uri="{BB962C8B-B14F-4D97-AF65-F5344CB8AC3E}">
        <p14:creationId xmlns:p14="http://schemas.microsoft.com/office/powerpoint/2010/main" val="2854980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http://netjs.blogspot.in/2016/02/injecting-prototype-bean-in-singleton-spring.html</a:t>
            </a:r>
            <a:endParaRPr lang="en-US" altLang="en-US" dirty="0">
              <a:latin typeface="Arial" panose="020B0604020202020204" pitchFamily="34" charset="0"/>
              <a:ea typeface="ＭＳ Ｐゴシック" panose="020B0600070205080204" pitchFamily="34" charset="-128"/>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11ACAE-3DCF-440C-819A-BC706DD0D1F5}" type="slidenum">
              <a:rPr lang="en-US" altLang="en-US" sz="1200" smtClean="0">
                <a:solidFill>
                  <a:schemeClr val="tx1"/>
                </a:solidFill>
              </a:rPr>
              <a:pPr/>
              <a:t>82</a:t>
            </a:fld>
            <a:endParaRPr lang="en-US" altLang="en-US" sz="1200">
              <a:solidFill>
                <a:schemeClr val="tx1"/>
              </a:solidFill>
            </a:endParaRPr>
          </a:p>
        </p:txBody>
      </p:sp>
    </p:spTree>
    <p:extLst>
      <p:ext uri="{BB962C8B-B14F-4D97-AF65-F5344CB8AC3E}">
        <p14:creationId xmlns:p14="http://schemas.microsoft.com/office/powerpoint/2010/main" val="2854980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Spring bean factory is responsible for managing the life cycle of beans created through spring container. The life cycle of beans consist of </a:t>
            </a:r>
            <a:r>
              <a:rPr lang="en-US" altLang="en-US" b="1" dirty="0"/>
              <a:t>call back methods</a:t>
            </a:r>
            <a:r>
              <a:rPr lang="en-US" altLang="en-US" dirty="0"/>
              <a:t> which can be categorized broadly in two groups:</a:t>
            </a:r>
          </a:p>
          <a:p>
            <a:pPr lvl="1">
              <a:spcAft>
                <a:spcPct val="0"/>
              </a:spcAft>
            </a:pPr>
            <a:r>
              <a:rPr lang="en-US" altLang="en-US" dirty="0"/>
              <a:t>Post initialization call back methods</a:t>
            </a:r>
          </a:p>
          <a:p>
            <a:pPr lvl="1">
              <a:spcAft>
                <a:spcPct val="0"/>
              </a:spcAft>
            </a:pPr>
            <a:r>
              <a:rPr lang="en-US" altLang="en-US" dirty="0"/>
              <a:t>Pre destruction call back methods</a:t>
            </a:r>
          </a:p>
          <a:p>
            <a:endParaRPr lang="en-US" altLang="en-US" dirty="0">
              <a:latin typeface="Arial" panose="020B0604020202020204" pitchFamily="34" charset="0"/>
              <a:ea typeface="ＭＳ Ｐゴシック" panose="020B0600070205080204" pitchFamily="34" charset="-128"/>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11ACAE-3DCF-440C-819A-BC706DD0D1F5}" type="slidenum">
              <a:rPr lang="en-US" altLang="en-US" sz="1200" smtClean="0">
                <a:solidFill>
                  <a:schemeClr val="tx1"/>
                </a:solidFill>
              </a:rPr>
              <a:pPr/>
              <a:t>83</a:t>
            </a:fld>
            <a:endParaRPr lang="en-US" altLang="en-US" sz="1200">
              <a:solidFill>
                <a:schemeClr val="tx1"/>
              </a:solidFill>
            </a:endParaRPr>
          </a:p>
        </p:txBody>
      </p:sp>
    </p:spTree>
    <p:extLst>
      <p:ext uri="{BB962C8B-B14F-4D97-AF65-F5344CB8AC3E}">
        <p14:creationId xmlns:p14="http://schemas.microsoft.com/office/powerpoint/2010/main" val="2854980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AFAC6631-EEB3-4345-99F9-5F6FED5B16DB}" type="slidenum">
              <a:rPr lang="en-US" altLang="en-US" sz="1200" smtClean="0">
                <a:solidFill>
                  <a:schemeClr val="tx1"/>
                </a:solidFill>
              </a:rPr>
              <a:pPr/>
              <a:t>84</a:t>
            </a:fld>
            <a:endParaRPr lang="en-US" altLang="en-US" sz="1200">
              <a:solidFill>
                <a:schemeClr val="tx1"/>
              </a:solidFill>
            </a:endParaRPr>
          </a:p>
        </p:txBody>
      </p:sp>
    </p:spTree>
    <p:extLst>
      <p:ext uri="{BB962C8B-B14F-4D97-AF65-F5344CB8AC3E}">
        <p14:creationId xmlns:p14="http://schemas.microsoft.com/office/powerpoint/2010/main" val="2038945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AFAC6631-EEB3-4345-99F9-5F6FED5B16DB}" type="slidenum">
              <a:rPr lang="en-US" altLang="en-US" sz="1200" smtClean="0">
                <a:solidFill>
                  <a:schemeClr val="tx1"/>
                </a:solidFill>
              </a:rPr>
              <a:pPr/>
              <a:t>85</a:t>
            </a:fld>
            <a:endParaRPr lang="en-US" altLang="en-US" sz="1200">
              <a:solidFill>
                <a:schemeClr val="tx1"/>
              </a:solidFill>
            </a:endParaRPr>
          </a:p>
        </p:txBody>
      </p:sp>
    </p:spTree>
    <p:extLst>
      <p:ext uri="{BB962C8B-B14F-4D97-AF65-F5344CB8AC3E}">
        <p14:creationId xmlns:p14="http://schemas.microsoft.com/office/powerpoint/2010/main" val="2038945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2761AF24-E5DA-40C7-907C-775A4D10208C}" type="slidenum">
              <a:rPr lang="en-US" altLang="en-US" sz="1200" smtClean="0">
                <a:solidFill>
                  <a:schemeClr val="tx1"/>
                </a:solidFill>
              </a:rPr>
              <a:pPr/>
              <a:t>86</a:t>
            </a:fld>
            <a:endParaRPr lang="en-US" altLang="en-US" sz="1200">
              <a:solidFill>
                <a:schemeClr val="tx1"/>
              </a:solidFill>
            </a:endParaRPr>
          </a:p>
        </p:txBody>
      </p:sp>
    </p:spTree>
    <p:extLst>
      <p:ext uri="{BB962C8B-B14F-4D97-AF65-F5344CB8AC3E}">
        <p14:creationId xmlns:p14="http://schemas.microsoft.com/office/powerpoint/2010/main" val="691203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DDD65DD1-C89C-4F70-B51A-C213C50B5E08}" type="slidenum">
              <a:rPr lang="en-US" altLang="en-US" sz="1200" smtClean="0">
                <a:solidFill>
                  <a:schemeClr val="tx1"/>
                </a:solidFill>
              </a:rPr>
              <a:pPr/>
              <a:t>87</a:t>
            </a:fld>
            <a:endParaRPr lang="en-US" altLang="en-US" sz="1200">
              <a:solidFill>
                <a:schemeClr val="tx1"/>
              </a:solidFill>
            </a:endParaRPr>
          </a:p>
        </p:txBody>
      </p:sp>
    </p:spTree>
    <p:extLst>
      <p:ext uri="{BB962C8B-B14F-4D97-AF65-F5344CB8AC3E}">
        <p14:creationId xmlns:p14="http://schemas.microsoft.com/office/powerpoint/2010/main" val="32681205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BF333004-8B94-4899-AFDE-86FB2D1DA86D}" type="slidenum">
              <a:rPr lang="en-US" altLang="en-US" sz="1200" smtClean="0">
                <a:solidFill>
                  <a:schemeClr val="tx1"/>
                </a:solidFill>
              </a:rPr>
              <a:pPr/>
              <a:t>88</a:t>
            </a:fld>
            <a:endParaRPr lang="en-US" altLang="en-US" sz="1200">
              <a:solidFill>
                <a:schemeClr val="tx1"/>
              </a:solidFill>
            </a:endParaRPr>
          </a:p>
        </p:txBody>
      </p:sp>
    </p:spTree>
    <p:extLst>
      <p:ext uri="{BB962C8B-B14F-4D97-AF65-F5344CB8AC3E}">
        <p14:creationId xmlns:p14="http://schemas.microsoft.com/office/powerpoint/2010/main" val="279730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This is the simplest container providing basic support for DI and defined by the </a:t>
            </a:r>
            <a:r>
              <a:rPr lang="en-US" altLang="en-US" dirty="0" err="1"/>
              <a:t>org.springframework.beans.factory.BeanFactory</a:t>
            </a:r>
            <a:r>
              <a:rPr lang="en-US" altLang="en-US" dirty="0"/>
              <a:t> interface. A BeanFactory is essentially nothing more than the interface for an advanced factory capable of maintaining a registry of different beans and their dependencies. </a:t>
            </a:r>
          </a:p>
          <a:p>
            <a:pPr>
              <a:spcAft>
                <a:spcPct val="0"/>
              </a:spcAft>
            </a:pPr>
            <a:endParaRPr lang="en-US" altLang="en-US" dirty="0"/>
          </a:p>
          <a:p>
            <a:pPr>
              <a:spcAft>
                <a:spcPct val="0"/>
              </a:spcAft>
            </a:pPr>
            <a:r>
              <a:rPr lang="en-US" altLang="en-US" dirty="0"/>
              <a:t>There are a number of implementations of the BeanFactory interface that come supplied straight out-of-the-box with Spring. The most commonly used BeanFactory implementation is the </a:t>
            </a:r>
            <a:r>
              <a:rPr lang="en-US" altLang="en-US" b="1" dirty="0" err="1"/>
              <a:t>XmlBeanFactory</a:t>
            </a:r>
            <a:r>
              <a:rPr lang="en-US" altLang="en-US" dirty="0"/>
              <a:t> class. This container reads the configuration metadata from an XML file and uses it to create a fully configured system or application.</a:t>
            </a:r>
          </a:p>
          <a:p>
            <a:pPr>
              <a:spcAft>
                <a:spcPct val="0"/>
              </a:spcAft>
            </a:pPr>
            <a:endParaRPr lang="en-US" altLang="en-US" dirty="0"/>
          </a:p>
          <a:p>
            <a:pPr>
              <a:spcAft>
                <a:spcPct val="0"/>
              </a:spcAft>
            </a:pPr>
            <a:r>
              <a:rPr lang="en-US" altLang="en-US" dirty="0"/>
              <a:t>The BeanFactory is usually preferred where the resources are limited like mobile devices or applet based applications.</a:t>
            </a:r>
          </a:p>
          <a:p>
            <a:pPr>
              <a:spcAft>
                <a:spcPct val="0"/>
              </a:spcAft>
            </a:pPr>
            <a:endParaRPr lang="en-US" altLang="en-US" dirty="0"/>
          </a:p>
          <a:p>
            <a:pPr>
              <a:spcAft>
                <a:spcPct val="0"/>
              </a:spcAft>
            </a:pPr>
            <a:r>
              <a:rPr lang="en-US" altLang="en-US" dirty="0"/>
              <a:t>To explain the concept we have created following 3 files :</a:t>
            </a:r>
          </a:p>
          <a:p>
            <a:pPr marL="517525" lvl="1" indent="-285750">
              <a:spcAft>
                <a:spcPct val="0"/>
              </a:spcAft>
            </a:pPr>
            <a:r>
              <a:rPr lang="en-US" altLang="en-US" dirty="0"/>
              <a:t>HelloWorld.java : Simple Java POJO having just a getter and setter</a:t>
            </a:r>
          </a:p>
          <a:p>
            <a:pPr marL="517525" lvl="1" indent="-285750">
              <a:spcAft>
                <a:spcPct val="0"/>
              </a:spcAft>
            </a:pPr>
            <a:r>
              <a:rPr lang="en-US" altLang="en-US" dirty="0"/>
              <a:t>MainApp.java : Creates a BeanFactory and gets </a:t>
            </a:r>
            <a:r>
              <a:rPr lang="en-US" altLang="en-US" dirty="0" err="1"/>
              <a:t>HelloWorld</a:t>
            </a:r>
            <a:r>
              <a:rPr lang="en-US" altLang="en-US" dirty="0"/>
              <a:t> bean</a:t>
            </a:r>
          </a:p>
          <a:p>
            <a:pPr marL="517525" lvl="1" indent="-285750">
              <a:spcAft>
                <a:spcPct val="0"/>
              </a:spcAft>
            </a:pPr>
            <a:r>
              <a:rPr lang="en-US" altLang="en-US" dirty="0"/>
              <a:t>Beans.xml : XML bean configuration file</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15</a:t>
            </a:fld>
            <a:endParaRPr lang="en-US"/>
          </a:p>
        </p:txBody>
      </p:sp>
    </p:spTree>
    <p:extLst>
      <p:ext uri="{BB962C8B-B14F-4D97-AF65-F5344CB8AC3E}">
        <p14:creationId xmlns:p14="http://schemas.microsoft.com/office/powerpoint/2010/main" val="2135289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ct val="0"/>
              </a:spcAft>
              <a:buClrTx/>
              <a:buSzTx/>
              <a:buFontTx/>
              <a:buNone/>
              <a:tabLst/>
              <a:defRPr/>
            </a:pPr>
            <a:r>
              <a:rPr lang="en-US" altLang="en-US" dirty="0"/>
              <a:t>Spring 2.5 onwards, you can use annotations also for specifying life cycle methods using @PostConstruct and @PreDestroy annotations.</a:t>
            </a:r>
          </a:p>
          <a:p>
            <a:pPr>
              <a:spcAft>
                <a:spcPct val="0"/>
              </a:spcAft>
            </a:pPr>
            <a:endParaRPr lang="en-US" altLang="en-US" dirty="0"/>
          </a:p>
          <a:p>
            <a:pPr>
              <a:spcAft>
                <a:spcPct val="0"/>
              </a:spcAft>
            </a:pPr>
            <a:r>
              <a:rPr lang="en-US" altLang="en-US" dirty="0"/>
              <a:t>@PostConstruct annotated method will be invoked after the bean has been constructed using default constructor and just before it’s instance is returned to requesting object.</a:t>
            </a:r>
          </a:p>
          <a:p>
            <a:pPr>
              <a:spcAft>
                <a:spcPct val="0"/>
              </a:spcAft>
            </a:pPr>
            <a:r>
              <a:rPr lang="en-US" altLang="en-US" dirty="0"/>
              <a:t>@PreDestroy annotated method is called just before the bean is about be destroyed inside bean container.</a:t>
            </a:r>
          </a:p>
          <a:p>
            <a:endParaRPr lang="en-US" altLang="en-US" dirty="0">
              <a:latin typeface="Arial" panose="020B0604020202020204" pitchFamily="34" charset="0"/>
              <a:ea typeface="ＭＳ Ｐゴシック" panose="020B0600070205080204" pitchFamily="34" charset="-128"/>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38E63D12-4040-401F-AB54-24CF2C41E6F1}" type="slidenum">
              <a:rPr lang="en-US" altLang="en-US" sz="1200" smtClean="0">
                <a:solidFill>
                  <a:schemeClr val="tx1"/>
                </a:solidFill>
              </a:rPr>
              <a:pPr/>
              <a:t>89</a:t>
            </a:fld>
            <a:endParaRPr lang="en-US" altLang="en-US" sz="1200">
              <a:solidFill>
                <a:schemeClr val="tx1"/>
              </a:solidFill>
            </a:endParaRPr>
          </a:p>
        </p:txBody>
      </p:sp>
    </p:spTree>
    <p:extLst>
      <p:ext uri="{BB962C8B-B14F-4D97-AF65-F5344CB8AC3E}">
        <p14:creationId xmlns:p14="http://schemas.microsoft.com/office/powerpoint/2010/main" val="377638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38E63D12-4040-401F-AB54-24CF2C41E6F1}" type="slidenum">
              <a:rPr lang="en-US" altLang="en-US" sz="1200" smtClean="0">
                <a:solidFill>
                  <a:schemeClr val="tx1"/>
                </a:solidFill>
              </a:rPr>
              <a:pPr/>
              <a:t>90</a:t>
            </a:fld>
            <a:endParaRPr lang="en-US" altLang="en-US" sz="1200">
              <a:solidFill>
                <a:schemeClr val="tx1"/>
              </a:solidFill>
            </a:endParaRPr>
          </a:p>
        </p:txBody>
      </p:sp>
    </p:spTree>
    <p:extLst>
      <p:ext uri="{BB962C8B-B14F-4D97-AF65-F5344CB8AC3E}">
        <p14:creationId xmlns:p14="http://schemas.microsoft.com/office/powerpoint/2010/main" val="1333238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3377F2C3-32E0-4A5F-B865-596238F415CA}" type="slidenum">
              <a:rPr lang="en-US" altLang="en-US" sz="1200" smtClean="0">
                <a:solidFill>
                  <a:schemeClr val="tx1"/>
                </a:solidFill>
              </a:rPr>
              <a:pPr/>
              <a:t>91</a:t>
            </a:fld>
            <a:endParaRPr lang="en-US" altLang="en-US" sz="1200">
              <a:solidFill>
                <a:schemeClr val="tx1"/>
              </a:solidFill>
            </a:endParaRPr>
          </a:p>
        </p:txBody>
      </p:sp>
    </p:spTree>
    <p:extLst>
      <p:ext uri="{BB962C8B-B14F-4D97-AF65-F5344CB8AC3E}">
        <p14:creationId xmlns:p14="http://schemas.microsoft.com/office/powerpoint/2010/main" val="2082470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A708F329-F712-400E-830D-75AEFDA16A8C}" type="slidenum">
              <a:rPr lang="en-US" altLang="en-US" sz="1200" smtClean="0">
                <a:solidFill>
                  <a:schemeClr val="tx1"/>
                </a:solidFill>
              </a:rPr>
              <a:pPr/>
              <a:t>93</a:t>
            </a:fld>
            <a:endParaRPr lang="en-US" altLang="en-US" sz="1200">
              <a:solidFill>
                <a:schemeClr val="tx1"/>
              </a:solidFill>
            </a:endParaRPr>
          </a:p>
        </p:txBody>
      </p:sp>
    </p:spTree>
    <p:extLst>
      <p:ext uri="{BB962C8B-B14F-4D97-AF65-F5344CB8AC3E}">
        <p14:creationId xmlns:p14="http://schemas.microsoft.com/office/powerpoint/2010/main" val="2623883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one of the beans implements </a:t>
            </a:r>
            <a:r>
              <a:rPr lang="en-US" sz="1200" b="0" i="1" kern="1200" dirty="0">
                <a:solidFill>
                  <a:schemeClr val="tx1"/>
                </a:solidFill>
                <a:effectLst/>
                <a:latin typeface="+mn-lt"/>
                <a:ea typeface="+mn-ea"/>
                <a:cs typeface="+mn-cs"/>
              </a:rPr>
              <a:t>ApplicationContextAware</a:t>
            </a:r>
            <a:r>
              <a:rPr lang="en-US" sz="1200" b="0" i="0" kern="1200" dirty="0">
                <a:solidFill>
                  <a:schemeClr val="tx1"/>
                </a:solidFill>
                <a:effectLst/>
                <a:latin typeface="+mn-lt"/>
                <a:ea typeface="+mn-ea"/>
                <a:cs typeface="+mn-cs"/>
              </a:rPr>
              <a:t>, the bean has access to Spring context and can extract the other bean from there. Implementing </a:t>
            </a:r>
            <a:r>
              <a:rPr lang="en-US" sz="1200" b="0" i="1" kern="1200" dirty="0">
                <a:solidFill>
                  <a:schemeClr val="tx1"/>
                </a:solidFill>
                <a:effectLst/>
                <a:latin typeface="+mn-lt"/>
                <a:ea typeface="+mn-ea"/>
                <a:cs typeface="+mn-cs"/>
              </a:rPr>
              <a:t>InitializingBean</a:t>
            </a:r>
            <a:r>
              <a:rPr lang="en-US" sz="1200" b="0" i="0" kern="1200" dirty="0">
                <a:solidFill>
                  <a:schemeClr val="tx1"/>
                </a:solidFill>
                <a:effectLst/>
                <a:latin typeface="+mn-lt"/>
                <a:ea typeface="+mn-ea"/>
                <a:cs typeface="+mn-cs"/>
              </a:rPr>
              <a:t> we indicate that this bean has to do some actions after all its properties have been set; in this case, we want to manually set our dependency.</a:t>
            </a:r>
          </a:p>
          <a:p>
            <a:endParaRPr lang="en-US" sz="1200" b="0" i="0" kern="1200" dirty="0">
              <a:solidFill>
                <a:schemeClr val="tx1"/>
              </a:solidFill>
              <a:effectLst/>
              <a:latin typeface="+mn-lt"/>
              <a:ea typeface="+mn-ea"/>
              <a:cs typeface="+mn-cs"/>
            </a:endParaRPr>
          </a:p>
          <a:p>
            <a:r>
              <a:rPr lang="en-US" dirty="0"/>
              <a:t>http://www.baeldung.com/circular-dependencies-in-spring</a:t>
            </a:r>
          </a:p>
        </p:txBody>
      </p:sp>
      <p:sp>
        <p:nvSpPr>
          <p:cNvPr id="4" name="Slide Number Placeholder 3"/>
          <p:cNvSpPr>
            <a:spLocks noGrp="1"/>
          </p:cNvSpPr>
          <p:nvPr>
            <p:ph type="sldNum" sz="quarter" idx="10"/>
          </p:nvPr>
        </p:nvSpPr>
        <p:spPr/>
        <p:txBody>
          <a:bodyPr/>
          <a:lstStyle/>
          <a:p>
            <a:fld id="{252F3505-8F58-2C45-86A7-6D873B9ECDD2}" type="slidenum">
              <a:rPr lang="en-US" smtClean="0"/>
              <a:t>95</a:t>
            </a:fld>
            <a:endParaRPr lang="en-US"/>
          </a:p>
        </p:txBody>
      </p:sp>
    </p:spTree>
    <p:extLst>
      <p:ext uri="{BB962C8B-B14F-4D97-AF65-F5344CB8AC3E}">
        <p14:creationId xmlns:p14="http://schemas.microsoft.com/office/powerpoint/2010/main" val="3485463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one of the beans implements </a:t>
            </a:r>
            <a:r>
              <a:rPr lang="en-US" sz="1200" b="0" i="1" kern="1200" dirty="0">
                <a:solidFill>
                  <a:schemeClr val="tx1"/>
                </a:solidFill>
                <a:effectLst/>
                <a:latin typeface="+mn-lt"/>
                <a:ea typeface="+mn-ea"/>
                <a:cs typeface="+mn-cs"/>
              </a:rPr>
              <a:t>ApplicationContextAware</a:t>
            </a:r>
            <a:r>
              <a:rPr lang="en-US" sz="1200" b="0" i="0" kern="1200" dirty="0">
                <a:solidFill>
                  <a:schemeClr val="tx1"/>
                </a:solidFill>
                <a:effectLst/>
                <a:latin typeface="+mn-lt"/>
                <a:ea typeface="+mn-ea"/>
                <a:cs typeface="+mn-cs"/>
              </a:rPr>
              <a:t>, the bean has access to Spring context and can extract the other bean from there. Implementing </a:t>
            </a:r>
            <a:r>
              <a:rPr lang="en-US" sz="1200" b="0" i="1" kern="1200" dirty="0">
                <a:solidFill>
                  <a:schemeClr val="tx1"/>
                </a:solidFill>
                <a:effectLst/>
                <a:latin typeface="+mn-lt"/>
                <a:ea typeface="+mn-ea"/>
                <a:cs typeface="+mn-cs"/>
              </a:rPr>
              <a:t>InitializingBean</a:t>
            </a:r>
            <a:r>
              <a:rPr lang="en-US" sz="1200" b="0" i="0" kern="1200" dirty="0">
                <a:solidFill>
                  <a:schemeClr val="tx1"/>
                </a:solidFill>
                <a:effectLst/>
                <a:latin typeface="+mn-lt"/>
                <a:ea typeface="+mn-ea"/>
                <a:cs typeface="+mn-cs"/>
              </a:rPr>
              <a:t> we indicate that this bean has to do some actions after all its properties have been set; in this case, we want to manually set our dependency.</a:t>
            </a:r>
          </a:p>
          <a:p>
            <a:endParaRPr lang="en-US" sz="1200" b="0" i="0" kern="1200" dirty="0">
              <a:solidFill>
                <a:schemeClr val="tx1"/>
              </a:solidFill>
              <a:effectLst/>
              <a:latin typeface="+mn-lt"/>
              <a:ea typeface="+mn-ea"/>
              <a:cs typeface="+mn-cs"/>
            </a:endParaRPr>
          </a:p>
          <a:p>
            <a:r>
              <a:rPr lang="en-US" dirty="0"/>
              <a:t>http://www.baeldung.com/circular-dependencies-in-spring</a:t>
            </a:r>
          </a:p>
        </p:txBody>
      </p:sp>
      <p:sp>
        <p:nvSpPr>
          <p:cNvPr id="4" name="Slide Number Placeholder 3"/>
          <p:cNvSpPr>
            <a:spLocks noGrp="1"/>
          </p:cNvSpPr>
          <p:nvPr>
            <p:ph type="sldNum" sz="quarter" idx="10"/>
          </p:nvPr>
        </p:nvSpPr>
        <p:spPr/>
        <p:txBody>
          <a:bodyPr/>
          <a:lstStyle/>
          <a:p>
            <a:fld id="{252F3505-8F58-2C45-86A7-6D873B9ECDD2}" type="slidenum">
              <a:rPr lang="en-US" smtClean="0"/>
              <a:t>96</a:t>
            </a:fld>
            <a:endParaRPr lang="en-US"/>
          </a:p>
        </p:txBody>
      </p:sp>
    </p:spTree>
    <p:extLst>
      <p:ext uri="{BB962C8B-B14F-4D97-AF65-F5344CB8AC3E}">
        <p14:creationId xmlns:p14="http://schemas.microsoft.com/office/powerpoint/2010/main" val="3485463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https://dzone.com/articles/resolve-circular-dependency</a:t>
            </a:r>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97</a:t>
            </a:fld>
            <a:endParaRPr lang="en-US"/>
          </a:p>
        </p:txBody>
      </p:sp>
    </p:spTree>
    <p:extLst>
      <p:ext uri="{BB962C8B-B14F-4D97-AF65-F5344CB8AC3E}">
        <p14:creationId xmlns:p14="http://schemas.microsoft.com/office/powerpoint/2010/main" val="34854634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one of the beans implements </a:t>
            </a:r>
            <a:r>
              <a:rPr lang="en-US" sz="1200" b="0" i="1" kern="1200" dirty="0">
                <a:solidFill>
                  <a:schemeClr val="tx1"/>
                </a:solidFill>
                <a:effectLst/>
                <a:latin typeface="+mn-lt"/>
                <a:ea typeface="+mn-ea"/>
                <a:cs typeface="+mn-cs"/>
              </a:rPr>
              <a:t>ApplicationContextAware</a:t>
            </a:r>
            <a:r>
              <a:rPr lang="en-US" sz="1200" b="0" i="0" kern="1200" dirty="0">
                <a:solidFill>
                  <a:schemeClr val="tx1"/>
                </a:solidFill>
                <a:effectLst/>
                <a:latin typeface="+mn-lt"/>
                <a:ea typeface="+mn-ea"/>
                <a:cs typeface="+mn-cs"/>
              </a:rPr>
              <a:t>, the bean has access to Spring context and can extract the other bean from there. Implementing </a:t>
            </a:r>
            <a:r>
              <a:rPr lang="en-US" sz="1200" b="0" i="1" kern="1200" dirty="0">
                <a:solidFill>
                  <a:schemeClr val="tx1"/>
                </a:solidFill>
                <a:effectLst/>
                <a:latin typeface="+mn-lt"/>
                <a:ea typeface="+mn-ea"/>
                <a:cs typeface="+mn-cs"/>
              </a:rPr>
              <a:t>InitializingBean</a:t>
            </a:r>
            <a:r>
              <a:rPr lang="en-US" sz="1200" b="0" i="0" kern="1200" dirty="0">
                <a:solidFill>
                  <a:schemeClr val="tx1"/>
                </a:solidFill>
                <a:effectLst/>
                <a:latin typeface="+mn-lt"/>
                <a:ea typeface="+mn-ea"/>
                <a:cs typeface="+mn-cs"/>
              </a:rPr>
              <a:t> we indicate that this bean has to do some actions after all its properties have been set; in this case, we want to manually set our dependency.</a:t>
            </a:r>
          </a:p>
          <a:p>
            <a:endParaRPr lang="en-US" sz="1200" b="0" i="0" kern="1200" dirty="0">
              <a:solidFill>
                <a:schemeClr val="tx1"/>
              </a:solidFill>
              <a:effectLst/>
              <a:latin typeface="+mn-lt"/>
              <a:ea typeface="+mn-ea"/>
              <a:cs typeface="+mn-cs"/>
            </a:endParaRPr>
          </a:p>
          <a:p>
            <a:r>
              <a:rPr lang="en-US" dirty="0"/>
              <a:t>http://www.baeldung.com/circular-dependencies-in-spring</a:t>
            </a:r>
          </a:p>
        </p:txBody>
      </p:sp>
      <p:sp>
        <p:nvSpPr>
          <p:cNvPr id="4" name="Slide Number Placeholder 3"/>
          <p:cNvSpPr>
            <a:spLocks noGrp="1"/>
          </p:cNvSpPr>
          <p:nvPr>
            <p:ph type="sldNum" sz="quarter" idx="10"/>
          </p:nvPr>
        </p:nvSpPr>
        <p:spPr/>
        <p:txBody>
          <a:bodyPr/>
          <a:lstStyle/>
          <a:p>
            <a:fld id="{252F3505-8F58-2C45-86A7-6D873B9ECDD2}" type="slidenum">
              <a:rPr lang="en-US" smtClean="0"/>
              <a:t>98</a:t>
            </a:fld>
            <a:endParaRPr lang="en-US"/>
          </a:p>
        </p:txBody>
      </p:sp>
    </p:spTree>
    <p:extLst>
      <p:ext uri="{BB962C8B-B14F-4D97-AF65-F5344CB8AC3E}">
        <p14:creationId xmlns:p14="http://schemas.microsoft.com/office/powerpoint/2010/main" val="34854634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http://www.baeldung.com/circular-dependencies-in-spring</a:t>
            </a:r>
          </a:p>
        </p:txBody>
      </p:sp>
      <p:sp>
        <p:nvSpPr>
          <p:cNvPr id="4" name="Slide Number Placeholder 3"/>
          <p:cNvSpPr>
            <a:spLocks noGrp="1"/>
          </p:cNvSpPr>
          <p:nvPr>
            <p:ph type="sldNum" sz="quarter" idx="10"/>
          </p:nvPr>
        </p:nvSpPr>
        <p:spPr/>
        <p:txBody>
          <a:bodyPr/>
          <a:lstStyle/>
          <a:p>
            <a:fld id="{252F3505-8F58-2C45-86A7-6D873B9ECDD2}" type="slidenum">
              <a:rPr lang="en-US" smtClean="0"/>
              <a:t>99</a:t>
            </a:fld>
            <a:endParaRPr lang="en-US"/>
          </a:p>
        </p:txBody>
      </p:sp>
    </p:spTree>
    <p:extLst>
      <p:ext uri="{BB962C8B-B14F-4D97-AF65-F5344CB8AC3E}">
        <p14:creationId xmlns:p14="http://schemas.microsoft.com/office/powerpoint/2010/main" val="3485463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6DCA1A55-BCC1-4089-992C-F06D30ADF716}" type="slidenum">
              <a:rPr lang="en-US" altLang="en-US" sz="1200" smtClean="0">
                <a:solidFill>
                  <a:schemeClr val="tx1"/>
                </a:solidFill>
              </a:rPr>
              <a:pPr/>
              <a:t>100</a:t>
            </a:fld>
            <a:endParaRPr lang="en-US" altLang="en-US" sz="1200">
              <a:solidFill>
                <a:schemeClr val="tx1"/>
              </a:solidFill>
            </a:endParaRPr>
          </a:p>
        </p:txBody>
      </p:sp>
    </p:spTree>
    <p:extLst>
      <p:ext uri="{BB962C8B-B14F-4D97-AF65-F5344CB8AC3E}">
        <p14:creationId xmlns:p14="http://schemas.microsoft.com/office/powerpoint/2010/main" val="266169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pPr>
            <a:r>
              <a:rPr lang="en-US" altLang="en-US" dirty="0"/>
              <a:t>This is the simplest container providing basic support for DI and defined by the </a:t>
            </a:r>
            <a:r>
              <a:rPr lang="en-US" altLang="en-US" dirty="0" err="1"/>
              <a:t>org.springframework.beans.factory.BeanFactory</a:t>
            </a:r>
            <a:r>
              <a:rPr lang="en-US" altLang="en-US" dirty="0"/>
              <a:t> interface. A BeanFactory is essentially nothing more than the interface for an advanced factory capable of maintaining a registry of different beans and their dependencies. </a:t>
            </a:r>
          </a:p>
          <a:p>
            <a:pPr>
              <a:spcAft>
                <a:spcPct val="0"/>
              </a:spcAft>
            </a:pPr>
            <a:endParaRPr lang="en-US" altLang="en-US" dirty="0"/>
          </a:p>
          <a:p>
            <a:pPr>
              <a:spcAft>
                <a:spcPct val="0"/>
              </a:spcAft>
            </a:pPr>
            <a:r>
              <a:rPr lang="en-US" altLang="en-US" dirty="0"/>
              <a:t>There are a number of implementations of the BeanFactory interface that come supplied straight out-of-the-box with Spring. The most commonly used BeanFactory implementation is the </a:t>
            </a:r>
            <a:r>
              <a:rPr lang="en-US" altLang="en-US" b="1" dirty="0" err="1"/>
              <a:t>XmlBeanFactory</a:t>
            </a:r>
            <a:r>
              <a:rPr lang="en-US" altLang="en-US" dirty="0"/>
              <a:t> class. This container reads the configuration metadata from an XML file and uses it to create a fully configured system or application.</a:t>
            </a:r>
          </a:p>
          <a:p>
            <a:pPr>
              <a:spcAft>
                <a:spcPct val="0"/>
              </a:spcAft>
            </a:pPr>
            <a:endParaRPr lang="en-US" altLang="en-US" dirty="0"/>
          </a:p>
          <a:p>
            <a:pPr>
              <a:spcAft>
                <a:spcPct val="0"/>
              </a:spcAft>
            </a:pPr>
            <a:r>
              <a:rPr lang="en-US" altLang="en-US" dirty="0"/>
              <a:t>The BeanFactory is usually preferred where the resources are limited like mobile devices or applet based applications.</a:t>
            </a:r>
          </a:p>
          <a:p>
            <a:pPr>
              <a:spcAft>
                <a:spcPct val="0"/>
              </a:spcAft>
            </a:pPr>
            <a:endParaRPr lang="en-US" altLang="en-US" dirty="0"/>
          </a:p>
          <a:p>
            <a:pPr>
              <a:spcAft>
                <a:spcPct val="0"/>
              </a:spcAft>
            </a:pPr>
            <a:r>
              <a:rPr lang="en-US" altLang="en-US" dirty="0"/>
              <a:t>To explain the concept we have created following 3 files :</a:t>
            </a:r>
          </a:p>
          <a:p>
            <a:pPr marL="517525" lvl="1" indent="-285750">
              <a:spcAft>
                <a:spcPct val="0"/>
              </a:spcAft>
            </a:pPr>
            <a:r>
              <a:rPr lang="en-US" altLang="en-US" dirty="0"/>
              <a:t>HelloWorld.java : Simple Java POJO having just a getter and setter</a:t>
            </a:r>
          </a:p>
          <a:p>
            <a:pPr marL="517525" lvl="1" indent="-285750">
              <a:spcAft>
                <a:spcPct val="0"/>
              </a:spcAft>
            </a:pPr>
            <a:r>
              <a:rPr lang="en-US" altLang="en-US" dirty="0"/>
              <a:t>MainApp.java : Creates a BeanFactory and gets </a:t>
            </a:r>
            <a:r>
              <a:rPr lang="en-US" altLang="en-US" dirty="0" err="1"/>
              <a:t>HelloWorld</a:t>
            </a:r>
            <a:r>
              <a:rPr lang="en-US" altLang="en-US" dirty="0"/>
              <a:t> bean</a:t>
            </a:r>
          </a:p>
          <a:p>
            <a:pPr marL="517525" lvl="1" indent="-285750">
              <a:spcAft>
                <a:spcPct val="0"/>
              </a:spcAft>
            </a:pPr>
            <a:r>
              <a:rPr lang="en-US" altLang="en-US" dirty="0"/>
              <a:t>Beans.xml : XML bean configuration file</a:t>
            </a:r>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16</a:t>
            </a:fld>
            <a:endParaRPr lang="en-US"/>
          </a:p>
        </p:txBody>
      </p:sp>
    </p:spTree>
    <p:extLst>
      <p:ext uri="{BB962C8B-B14F-4D97-AF65-F5344CB8AC3E}">
        <p14:creationId xmlns:p14="http://schemas.microsoft.com/office/powerpoint/2010/main" val="2135289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The </a:t>
            </a:r>
            <a:r>
              <a:rPr lang="en-US" altLang="en-US" b="1" dirty="0"/>
              <a:t>BeanPostProcessor</a:t>
            </a:r>
            <a:r>
              <a:rPr lang="en-US" altLang="en-US" dirty="0"/>
              <a:t> interface defines callback methods that you can implement to provide your own instantiation logic, dependency-resolution logic etc.</a:t>
            </a:r>
          </a:p>
          <a:p>
            <a:pPr>
              <a:spcAft>
                <a:spcPct val="0"/>
              </a:spcAft>
            </a:pPr>
            <a:r>
              <a:rPr lang="en-US" altLang="en-US" dirty="0"/>
              <a:t>You can also implement some custom logic after the Spring container finishes instantiating, configuring, and initializing a bean by plugging in one or more BeanPostProcessor implementations.</a:t>
            </a:r>
          </a:p>
          <a:p>
            <a:pPr>
              <a:spcAft>
                <a:spcPct val="0"/>
              </a:spcAft>
            </a:pPr>
            <a:r>
              <a:rPr lang="en-US" altLang="en-US" dirty="0"/>
              <a:t>You can configure multiple BeanPostProcessor interfaces and you can control the order in which these BeanPostProcessor interfaces execute by setting the </a:t>
            </a:r>
            <a:r>
              <a:rPr lang="en-US" altLang="en-US" b="1" dirty="0"/>
              <a:t>order</a:t>
            </a:r>
            <a:r>
              <a:rPr lang="en-US" altLang="en-US" dirty="0"/>
              <a:t> property provided the BeanPostProcessor implements the </a:t>
            </a:r>
            <a:r>
              <a:rPr lang="en-US" altLang="en-US" b="1" dirty="0"/>
              <a:t>Ordered</a:t>
            </a:r>
            <a:r>
              <a:rPr lang="en-US" altLang="en-US" dirty="0"/>
              <a:t> interface.</a:t>
            </a:r>
          </a:p>
          <a:p>
            <a:pPr>
              <a:spcAft>
                <a:spcPct val="0"/>
              </a:spcAft>
            </a:pPr>
            <a:r>
              <a:rPr lang="en-US" altLang="en-US" dirty="0"/>
              <a:t>An </a:t>
            </a:r>
            <a:r>
              <a:rPr lang="en-US" altLang="en-US" b="1" dirty="0"/>
              <a:t>ApplicationContext</a:t>
            </a:r>
            <a:r>
              <a:rPr lang="en-US" altLang="en-US" dirty="0"/>
              <a:t> automatically detects any beans that are defined with implementation of the </a:t>
            </a:r>
            <a:r>
              <a:rPr lang="en-US" altLang="en-US" b="1" dirty="0"/>
              <a:t>BeanPostProcessor</a:t>
            </a:r>
            <a:r>
              <a:rPr lang="en-US" altLang="en-US" dirty="0"/>
              <a:t> interface and registers these beans as post-processors, to be then called appropriately by the container upon bean creation.</a:t>
            </a:r>
          </a:p>
          <a:p>
            <a:endParaRPr lang="en-US" altLang="en-US" dirty="0">
              <a:latin typeface="Arial" panose="020B0604020202020204" pitchFamily="34" charset="0"/>
              <a:ea typeface="ＭＳ Ｐゴシック" panose="020B0600070205080204" pitchFamily="34" charset="-128"/>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41336A7-5CDC-46C6-9A8A-A079788F81F7}" type="slidenum">
              <a:rPr lang="en-US" altLang="en-US" sz="1200" smtClean="0">
                <a:solidFill>
                  <a:schemeClr val="tx1"/>
                </a:solidFill>
              </a:rPr>
              <a:pPr/>
              <a:t>101</a:t>
            </a:fld>
            <a:endParaRPr lang="en-US" altLang="en-US" sz="1200">
              <a:solidFill>
                <a:schemeClr val="tx1"/>
              </a:solidFill>
            </a:endParaRPr>
          </a:p>
        </p:txBody>
      </p:sp>
    </p:spTree>
    <p:extLst>
      <p:ext uri="{BB962C8B-B14F-4D97-AF65-F5344CB8AC3E}">
        <p14:creationId xmlns:p14="http://schemas.microsoft.com/office/powerpoint/2010/main" val="195887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http://www.concretepage.com/spring/example_beanpostprocessor_spring</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8402E3B-623F-4E52-A022-516C2DFD3A0B}" type="slidenum">
              <a:rPr lang="en-US" altLang="en-US" sz="1200" smtClean="0">
                <a:solidFill>
                  <a:schemeClr val="tx1"/>
                </a:solidFill>
              </a:rPr>
              <a:pPr/>
              <a:t>102</a:t>
            </a:fld>
            <a:endParaRPr lang="en-US" altLang="en-US" sz="1200">
              <a:solidFill>
                <a:schemeClr val="tx1"/>
              </a:solidFill>
            </a:endParaRPr>
          </a:p>
        </p:txBody>
      </p:sp>
    </p:spTree>
    <p:extLst>
      <p:ext uri="{BB962C8B-B14F-4D97-AF65-F5344CB8AC3E}">
        <p14:creationId xmlns:p14="http://schemas.microsoft.com/office/powerpoint/2010/main" val="34097450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http://www.concretepage.com/spring/example_beanpostprocessor_spring</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8402E3B-623F-4E52-A022-516C2DFD3A0B}" type="slidenum">
              <a:rPr lang="en-US" altLang="en-US" sz="1200" smtClean="0">
                <a:solidFill>
                  <a:schemeClr val="tx1"/>
                </a:solidFill>
              </a:rPr>
              <a:pPr/>
              <a:t>103</a:t>
            </a:fld>
            <a:endParaRPr lang="en-US" altLang="en-US" sz="1200">
              <a:solidFill>
                <a:schemeClr val="tx1"/>
              </a:solidFill>
            </a:endParaRPr>
          </a:p>
        </p:txBody>
      </p:sp>
    </p:spTree>
    <p:extLst>
      <p:ext uri="{BB962C8B-B14F-4D97-AF65-F5344CB8AC3E}">
        <p14:creationId xmlns:p14="http://schemas.microsoft.com/office/powerpoint/2010/main" val="3409745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http://www.concretepage.com/spring/example_beanpostprocessor_spring</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8402E3B-623F-4E52-A022-516C2DFD3A0B}" type="slidenum">
              <a:rPr lang="en-US" altLang="en-US" sz="1200" smtClean="0">
                <a:solidFill>
                  <a:schemeClr val="tx1"/>
                </a:solidFill>
              </a:rPr>
              <a:pPr/>
              <a:t>104</a:t>
            </a:fld>
            <a:endParaRPr lang="en-US" altLang="en-US" sz="1200">
              <a:solidFill>
                <a:schemeClr val="tx1"/>
              </a:solidFill>
            </a:endParaRPr>
          </a:p>
        </p:txBody>
      </p:sp>
    </p:spTree>
    <p:extLst>
      <p:ext uri="{BB962C8B-B14F-4D97-AF65-F5344CB8AC3E}">
        <p14:creationId xmlns:p14="http://schemas.microsoft.com/office/powerpoint/2010/main" val="34097450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http://www.concretepage.com/spring/example_beanpostprocessor_spring</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8402E3B-623F-4E52-A022-516C2DFD3A0B}" type="slidenum">
              <a:rPr lang="en-US" altLang="en-US" sz="1200" smtClean="0">
                <a:solidFill>
                  <a:schemeClr val="tx1"/>
                </a:solidFill>
              </a:rPr>
              <a:pPr/>
              <a:t>105</a:t>
            </a:fld>
            <a:endParaRPr lang="en-US" altLang="en-US" sz="1200">
              <a:solidFill>
                <a:schemeClr val="tx1"/>
              </a:solidFill>
            </a:endParaRPr>
          </a:p>
        </p:txBody>
      </p:sp>
    </p:spTree>
    <p:extLst>
      <p:ext uri="{BB962C8B-B14F-4D97-AF65-F5344CB8AC3E}">
        <p14:creationId xmlns:p14="http://schemas.microsoft.com/office/powerpoint/2010/main" val="34097450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5EA4AAAD-8ED3-45F7-AD84-9B998B17F83B}" type="slidenum">
              <a:rPr lang="en-US" altLang="en-US" sz="1200" smtClean="0">
                <a:solidFill>
                  <a:schemeClr val="tx1"/>
                </a:solidFill>
              </a:rPr>
              <a:pPr/>
              <a:t>106</a:t>
            </a:fld>
            <a:endParaRPr lang="en-US" altLang="en-US" sz="1200">
              <a:solidFill>
                <a:schemeClr val="tx1"/>
              </a:solidFill>
            </a:endParaRPr>
          </a:p>
        </p:txBody>
      </p:sp>
    </p:spTree>
    <p:extLst>
      <p:ext uri="{BB962C8B-B14F-4D97-AF65-F5344CB8AC3E}">
        <p14:creationId xmlns:p14="http://schemas.microsoft.com/office/powerpoint/2010/main" val="171515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Event publishing is one of the capabilities provided by </a:t>
            </a:r>
            <a:r>
              <a:rPr lang="en-US" i="1" dirty="0"/>
              <a:t>ApplicationContext.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a:p>
          <a:p>
            <a:pPr marL="287337" indent="-285750">
              <a:defRPr/>
            </a:pPr>
            <a:r>
              <a:rPr lang="en-US" dirty="0"/>
              <a:t>Spring allows to create and publish custom events which – by default – </a:t>
            </a:r>
            <a:r>
              <a:rPr lang="en-US" b="1" dirty="0"/>
              <a:t>are synchronous</a:t>
            </a:r>
            <a:r>
              <a:rPr lang="en-US" dirty="0"/>
              <a:t>. This has a few advantages – such as, for example the listener being able to participate in the publisher’s transaction context.</a:t>
            </a:r>
          </a:p>
          <a:p>
            <a:pPr marL="287337" indent="-285750">
              <a:defRPr/>
            </a:pPr>
            <a:r>
              <a:rPr lang="en-US" dirty="0"/>
              <a:t>The publisher constructs the event object and publishes it to anyone who’s listening.</a:t>
            </a:r>
          </a:p>
          <a:p>
            <a:pPr marL="287337" indent="-285750">
              <a:defRPr/>
            </a:pPr>
            <a:r>
              <a:rPr lang="en-US" dirty="0"/>
              <a:t>The only requirement for the listener is to be a bean and implements </a:t>
            </a:r>
            <a:r>
              <a:rPr lang="en-US" i="1" dirty="0"/>
              <a:t>ApplicationListener</a:t>
            </a:r>
            <a:r>
              <a:rPr lang="en-US" dirty="0"/>
              <a:t> interface.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a:p>
          <a:p>
            <a:endParaRPr lang="en-US" altLang="en-US" dirty="0">
              <a:latin typeface="Arial" panose="020B0604020202020204" pitchFamily="34" charset="0"/>
              <a:ea typeface="ＭＳ Ｐゴシック" panose="020B0600070205080204" pitchFamily="34" charset="-128"/>
            </a:endParaRPr>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5412FB2B-DDC2-4561-9909-0A7E389940D8}" type="slidenum">
              <a:rPr lang="en-US" altLang="en-US" sz="1200" smtClean="0">
                <a:solidFill>
                  <a:schemeClr val="tx1"/>
                </a:solidFill>
              </a:rPr>
              <a:pPr/>
              <a:t>107</a:t>
            </a:fld>
            <a:endParaRPr lang="en-US" altLang="en-US" sz="1200">
              <a:solidFill>
                <a:schemeClr val="tx1"/>
              </a:solidFill>
            </a:endParaRPr>
          </a:p>
        </p:txBody>
      </p:sp>
    </p:spTree>
    <p:extLst>
      <p:ext uri="{BB962C8B-B14F-4D97-AF65-F5344CB8AC3E}">
        <p14:creationId xmlns:p14="http://schemas.microsoft.com/office/powerpoint/2010/main" val="23913066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The use case for custom events is the same that we have been using throughout this tutorial- a student bean</a:t>
            </a:r>
          </a:p>
          <a:p>
            <a:pPr>
              <a:spcAft>
                <a:spcPct val="0"/>
              </a:spcAft>
            </a:pPr>
            <a:r>
              <a:rPr lang="en-US" altLang="en-US" dirty="0"/>
              <a:t>Whenever a new student bean is requested from IOC container, a custom event is published</a:t>
            </a:r>
          </a:p>
          <a:p>
            <a:pPr>
              <a:spcAft>
                <a:spcPct val="0"/>
              </a:spcAft>
            </a:pPr>
            <a:r>
              <a:rPr lang="en-US" altLang="en-US" dirty="0"/>
              <a:t>The files are : </a:t>
            </a:r>
          </a:p>
          <a:p>
            <a:pPr lvl="1">
              <a:spcAft>
                <a:spcPct val="0"/>
              </a:spcAft>
            </a:pPr>
            <a:r>
              <a:rPr lang="en-US" altLang="en-US" dirty="0"/>
              <a:t>StudentEvent.java : custom student event which extends ApplicationEvent and stores the student bean that was created</a:t>
            </a:r>
          </a:p>
          <a:p>
            <a:pPr lvl="1">
              <a:spcAft>
                <a:spcPct val="0"/>
              </a:spcAft>
            </a:pPr>
            <a:r>
              <a:rPr lang="en-US" altLang="en-US" dirty="0"/>
              <a:t>StudentEventPublisher.java : publishes </a:t>
            </a:r>
            <a:r>
              <a:rPr lang="en-US" altLang="en-US" dirty="0" err="1"/>
              <a:t>StudentEvent</a:t>
            </a:r>
            <a:r>
              <a:rPr lang="en-US" altLang="en-US" dirty="0"/>
              <a:t> whenever student bean is created </a:t>
            </a:r>
          </a:p>
          <a:p>
            <a:pPr lvl="1">
              <a:spcAft>
                <a:spcPct val="0"/>
              </a:spcAft>
            </a:pPr>
            <a:r>
              <a:rPr lang="en-US" altLang="en-US" dirty="0"/>
              <a:t>StudentEventHandler.java : Listens to </a:t>
            </a:r>
            <a:r>
              <a:rPr lang="en-US" altLang="en-US" dirty="0" err="1"/>
              <a:t>StudentEvent</a:t>
            </a:r>
            <a:r>
              <a:rPr lang="en-US" altLang="en-US" dirty="0"/>
              <a:t> and can do processing on Student object</a:t>
            </a:r>
          </a:p>
          <a:p>
            <a:pPr lvl="1">
              <a:spcAft>
                <a:spcPct val="0"/>
              </a:spcAft>
            </a:pPr>
            <a:r>
              <a:rPr lang="en-US" altLang="en-US" dirty="0"/>
              <a:t>Student.java : Student POJO</a:t>
            </a:r>
          </a:p>
          <a:p>
            <a:pPr lvl="1">
              <a:spcAft>
                <a:spcPct val="0"/>
              </a:spcAft>
            </a:pPr>
            <a:r>
              <a:rPr lang="en-US" altLang="en-US" dirty="0"/>
              <a:t>MainApp.java : gets student bean and publishes </a:t>
            </a:r>
            <a:r>
              <a:rPr lang="en-US" altLang="en-US" dirty="0" err="1"/>
              <a:t>StudentEvent</a:t>
            </a:r>
            <a:endParaRPr lang="en-US" altLang="en-US" dirty="0"/>
          </a:p>
          <a:p>
            <a:pPr lvl="1">
              <a:spcAft>
                <a:spcPct val="0"/>
              </a:spcAft>
            </a:pPr>
            <a:r>
              <a:rPr lang="en-US" altLang="en-US" dirty="0"/>
              <a:t>Beans.xml : Spring configuration</a:t>
            </a:r>
          </a:p>
          <a:p>
            <a:endParaRPr lang="en-US" altLang="en-US" dirty="0">
              <a:latin typeface="Arial" panose="020B0604020202020204" pitchFamily="34" charset="0"/>
              <a:ea typeface="ＭＳ Ｐゴシック" panose="020B0600070205080204" pitchFamily="34" charset="-128"/>
            </a:endParaRPr>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75CB9755-BA46-453F-AFF1-74DED7089ED5}" type="slidenum">
              <a:rPr lang="en-US" altLang="en-US" sz="1200" smtClean="0">
                <a:solidFill>
                  <a:schemeClr val="tx1"/>
                </a:solidFill>
              </a:rPr>
              <a:pPr/>
              <a:t>108</a:t>
            </a:fld>
            <a:endParaRPr lang="en-US" altLang="en-US" sz="1200">
              <a:solidFill>
                <a:schemeClr val="tx1"/>
              </a:solidFill>
            </a:endParaRPr>
          </a:p>
        </p:txBody>
      </p:sp>
    </p:spTree>
    <p:extLst>
      <p:ext uri="{BB962C8B-B14F-4D97-AF65-F5344CB8AC3E}">
        <p14:creationId xmlns:p14="http://schemas.microsoft.com/office/powerpoint/2010/main" val="12673187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F757664F-D266-46BE-94A0-08945B426995}" type="slidenum">
              <a:rPr lang="en-US" altLang="en-US" sz="1200" smtClean="0">
                <a:solidFill>
                  <a:schemeClr val="tx1"/>
                </a:solidFill>
              </a:rPr>
              <a:pPr/>
              <a:t>109</a:t>
            </a:fld>
            <a:endParaRPr lang="en-US" altLang="en-US" sz="1200">
              <a:solidFill>
                <a:schemeClr val="tx1"/>
              </a:solidFill>
            </a:endParaRPr>
          </a:p>
        </p:txBody>
      </p:sp>
    </p:spTree>
    <p:extLst>
      <p:ext uri="{BB962C8B-B14F-4D97-AF65-F5344CB8AC3E}">
        <p14:creationId xmlns:p14="http://schemas.microsoft.com/office/powerpoint/2010/main" val="3423695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904579EC-BBE3-44A6-9870-BEE928D85B26}" type="slidenum">
              <a:rPr lang="en-US" altLang="en-US" sz="1200" smtClean="0">
                <a:solidFill>
                  <a:schemeClr val="tx1"/>
                </a:solidFill>
              </a:rPr>
              <a:pPr/>
              <a:t>110</a:t>
            </a:fld>
            <a:endParaRPr lang="en-US" altLang="en-US" sz="1200">
              <a:solidFill>
                <a:schemeClr val="tx1"/>
              </a:solidFill>
            </a:endParaRPr>
          </a:p>
        </p:txBody>
      </p:sp>
    </p:spTree>
    <p:extLst>
      <p:ext uri="{BB962C8B-B14F-4D97-AF65-F5344CB8AC3E}">
        <p14:creationId xmlns:p14="http://schemas.microsoft.com/office/powerpoint/2010/main" val="43805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ct val="0"/>
              </a:spcAft>
              <a:defRPr/>
            </a:pPr>
            <a:r>
              <a:rPr lang="en-US" sz="1600" dirty="0"/>
              <a:t>The Application Context is spring's more advanced container. Similar to BeanFactory it can load bean definitions, wire beans together and dispense beans upon request. </a:t>
            </a:r>
          </a:p>
          <a:p>
            <a:pPr>
              <a:spcAft>
                <a:spcPct val="0"/>
              </a:spcAft>
              <a:defRPr/>
            </a:pPr>
            <a:r>
              <a:rPr lang="en-US" sz="1600" dirty="0"/>
              <a:t>Additionally it adds more enterprise-specific functionality such as the ability to resolve textual messages from a properties file and the ability to publish application events to interested event listeners. </a:t>
            </a:r>
          </a:p>
          <a:p>
            <a:pPr>
              <a:spcAft>
                <a:spcPct val="0"/>
              </a:spcAft>
              <a:defRPr/>
            </a:pPr>
            <a:r>
              <a:rPr lang="en-US" sz="1600" dirty="0"/>
              <a:t>The </a:t>
            </a:r>
            <a:r>
              <a:rPr lang="en-US" sz="1600" i="1" dirty="0"/>
              <a:t>ApplicationContext</a:t>
            </a:r>
            <a:r>
              <a:rPr lang="en-US" sz="1600" dirty="0"/>
              <a:t> includes all functionality of the </a:t>
            </a:r>
            <a:r>
              <a:rPr lang="en-US" sz="1600" i="1" dirty="0"/>
              <a:t>BeanFactory</a:t>
            </a:r>
            <a:r>
              <a:rPr lang="en-US" sz="1600" dirty="0"/>
              <a:t>, it is generally recommended over the </a:t>
            </a:r>
            <a:r>
              <a:rPr lang="en-US" sz="1600" i="1" dirty="0"/>
              <a:t>BeanFactory</a:t>
            </a:r>
            <a:r>
              <a:rPr lang="en-US" sz="1600" dirty="0"/>
              <a:t>.</a:t>
            </a:r>
          </a:p>
          <a:p>
            <a:pPr>
              <a:spcAft>
                <a:spcPct val="0"/>
              </a:spcAft>
              <a:defRPr/>
            </a:pPr>
            <a:r>
              <a:rPr lang="en-US" sz="1600" dirty="0"/>
              <a:t>The most commonly used ApplicationContext implementations are:</a:t>
            </a:r>
          </a:p>
          <a:p>
            <a:pPr lvl="1">
              <a:spcAft>
                <a:spcPct val="0"/>
              </a:spcAft>
              <a:defRPr/>
            </a:pPr>
            <a:r>
              <a:rPr lang="en-US" sz="1600" b="1" dirty="0" err="1"/>
              <a:t>FileSystemXmlApplicationContext</a:t>
            </a:r>
            <a:r>
              <a:rPr lang="en-US" sz="1600" dirty="0"/>
              <a:t>: This container loads the definitions of the beans from an XML file. Here you need to provide the full path of the XML bean configuration file to the constructor.</a:t>
            </a:r>
          </a:p>
          <a:p>
            <a:pPr lvl="1">
              <a:spcAft>
                <a:spcPct val="0"/>
              </a:spcAft>
              <a:defRPr/>
            </a:pPr>
            <a:r>
              <a:rPr lang="en-US" sz="1600" b="1" dirty="0" err="1"/>
              <a:t>ClassPathXmlApplicationContext</a:t>
            </a:r>
            <a:r>
              <a:rPr lang="en-US" sz="1600" dirty="0"/>
              <a:t> This container loads the definitions of the beans from an XML file. Here you do not need to provide the full path of the XML file but you need to set CLASSPATH properly because this container will look bean configuration XML file in CLASSPATH.</a:t>
            </a:r>
          </a:p>
          <a:p>
            <a:pPr lvl="1">
              <a:spcAft>
                <a:spcPct val="0"/>
              </a:spcAft>
              <a:defRPr/>
            </a:pPr>
            <a:r>
              <a:rPr lang="en-US" sz="1600" b="1" dirty="0" err="1"/>
              <a:t>WebXmlApplicationContext</a:t>
            </a:r>
            <a:r>
              <a:rPr lang="en-US" sz="1600" b="1" dirty="0"/>
              <a:t>:</a:t>
            </a:r>
            <a:r>
              <a:rPr lang="en-US" sz="1600" dirty="0"/>
              <a:t> This container loads the XML file with definitions of all beans from within a web application.</a:t>
            </a:r>
            <a:endParaRPr lang="en-US" altLang="en-US" sz="1600" dirty="0"/>
          </a:p>
          <a:p>
            <a:pPr>
              <a:spcAft>
                <a:spcPct val="0"/>
              </a:spcAft>
              <a:defRPr/>
            </a:pPr>
            <a:r>
              <a:rPr lang="en-US" altLang="en-US" sz="1600" dirty="0"/>
              <a:t>To explain the concept we have created following 3 files :</a:t>
            </a:r>
          </a:p>
          <a:p>
            <a:pPr marL="517525" lvl="1" indent="-285750">
              <a:spcAft>
                <a:spcPct val="0"/>
              </a:spcAft>
              <a:defRPr/>
            </a:pPr>
            <a:r>
              <a:rPr lang="en-US" altLang="en-US" sz="1600" dirty="0"/>
              <a:t>HelloWorld.java : Simple Java POJO having just a getter and setter</a:t>
            </a:r>
          </a:p>
          <a:p>
            <a:pPr marL="517525" lvl="1" indent="-285750">
              <a:spcAft>
                <a:spcPct val="0"/>
              </a:spcAft>
              <a:defRPr/>
            </a:pPr>
            <a:r>
              <a:rPr lang="en-US" altLang="en-US" sz="1600" dirty="0"/>
              <a:t>MainApp.java : Creates a </a:t>
            </a:r>
            <a:r>
              <a:rPr lang="en-US" altLang="en-US" sz="1600" dirty="0" err="1"/>
              <a:t>FileSystemXMLApplicationContext</a:t>
            </a:r>
            <a:r>
              <a:rPr lang="en-US" altLang="en-US" sz="1600" dirty="0"/>
              <a:t> and gets </a:t>
            </a:r>
            <a:r>
              <a:rPr lang="en-US" altLang="en-US" sz="1600" dirty="0" err="1"/>
              <a:t>HelloWorld</a:t>
            </a:r>
            <a:r>
              <a:rPr lang="en-US" altLang="en-US" sz="1600" dirty="0"/>
              <a:t> bean</a:t>
            </a:r>
          </a:p>
          <a:p>
            <a:pPr marL="517525" lvl="1" indent="-285750">
              <a:spcAft>
                <a:spcPct val="0"/>
              </a:spcAft>
              <a:defRPr/>
            </a:pPr>
            <a:r>
              <a:rPr lang="en-US" altLang="en-US" sz="1600" dirty="0"/>
              <a:t>Beans.xml : XML bean configuration file</a:t>
            </a:r>
          </a:p>
          <a:p>
            <a:pPr>
              <a:spcAft>
                <a:spcPct val="0"/>
              </a:spcAft>
              <a:defRPr/>
            </a:pPr>
            <a:endParaRPr lang="en-US" altLang="en-US" sz="1600" dirty="0"/>
          </a:p>
          <a:p>
            <a:endParaRPr lang="en-US" dirty="0"/>
          </a:p>
        </p:txBody>
      </p:sp>
      <p:sp>
        <p:nvSpPr>
          <p:cNvPr id="4" name="Slide Number Placeholder 3"/>
          <p:cNvSpPr>
            <a:spLocks noGrp="1"/>
          </p:cNvSpPr>
          <p:nvPr>
            <p:ph type="sldNum" sz="quarter" idx="10"/>
          </p:nvPr>
        </p:nvSpPr>
        <p:spPr/>
        <p:txBody>
          <a:bodyPr/>
          <a:lstStyle/>
          <a:p>
            <a:fld id="{252F3505-8F58-2C45-86A7-6D873B9ECDD2}" type="slidenum">
              <a:rPr lang="en-US" smtClean="0"/>
              <a:t>18</a:t>
            </a:fld>
            <a:endParaRPr lang="en-US"/>
          </a:p>
        </p:txBody>
      </p:sp>
    </p:spTree>
    <p:extLst>
      <p:ext uri="{BB962C8B-B14F-4D97-AF65-F5344CB8AC3E}">
        <p14:creationId xmlns:p14="http://schemas.microsoft.com/office/powerpoint/2010/main" val="38694439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5317D176-3A27-4148-A6DF-491CEC1A0D3E}" type="slidenum">
              <a:rPr lang="en-US" altLang="en-US" sz="1200" smtClean="0">
                <a:solidFill>
                  <a:schemeClr val="tx1"/>
                </a:solidFill>
              </a:rPr>
              <a:pPr/>
              <a:t>111</a:t>
            </a:fld>
            <a:endParaRPr lang="en-US" altLang="en-US" sz="1200">
              <a:solidFill>
                <a:schemeClr val="tx1"/>
              </a:solidFill>
            </a:endParaRPr>
          </a:p>
        </p:txBody>
      </p:sp>
    </p:spTree>
    <p:extLst>
      <p:ext uri="{BB962C8B-B14F-4D97-AF65-F5344CB8AC3E}">
        <p14:creationId xmlns:p14="http://schemas.microsoft.com/office/powerpoint/2010/main" val="3461923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0"/>
              </a:spcAft>
            </a:pPr>
            <a:r>
              <a:rPr lang="en-US" altLang="en-US" dirty="0"/>
              <a:t>When writing a complex Java application, application classes should be as independent as possible of other Java classes to increase the possibility to reuse these classes and to test them independently of other classes while doing unit testing.</a:t>
            </a:r>
          </a:p>
          <a:p>
            <a:pPr>
              <a:spcAft>
                <a:spcPct val="0"/>
              </a:spcAft>
            </a:pPr>
            <a:r>
              <a:rPr lang="en-US" altLang="en-US" dirty="0"/>
              <a:t>Dependency Injection (or sometime called wiring) helps in gluing these classes together and same time keeping them independent.</a:t>
            </a:r>
          </a:p>
          <a:p>
            <a:pPr>
              <a:spcAft>
                <a:spcPct val="0"/>
              </a:spcAft>
            </a:pPr>
            <a:r>
              <a:rPr lang="en-US" altLang="en-US" dirty="0"/>
              <a:t>DI exists in two major variants in Spring : </a:t>
            </a:r>
          </a:p>
          <a:p>
            <a:pPr lvl="1">
              <a:spcAft>
                <a:spcPct val="0"/>
              </a:spcAft>
            </a:pPr>
            <a:r>
              <a:rPr lang="en-US" altLang="en-US" dirty="0"/>
              <a:t>Constructor-based dependency injection</a:t>
            </a:r>
          </a:p>
          <a:p>
            <a:pPr lvl="1">
              <a:spcAft>
                <a:spcPct val="0"/>
              </a:spcAft>
            </a:pPr>
            <a:r>
              <a:rPr lang="en-US" altLang="en-US" dirty="0"/>
              <a:t>Setter-based dependency injection</a:t>
            </a:r>
          </a:p>
          <a:p>
            <a:endParaRPr lang="en-US" altLang="en-US" dirty="0">
              <a:latin typeface="Arial" panose="020B0604020202020204" pitchFamily="34" charset="0"/>
              <a:ea typeface="ＭＳ Ｐゴシック" panose="020B0600070205080204" pitchFamily="34" charset="-128"/>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bg2"/>
                </a:solidFill>
                <a:latin typeface="Arial" panose="020B0604020202020204" pitchFamily="34" charset="0"/>
                <a:ea typeface="ＭＳ Ｐゴシック" panose="020B0600070205080204" pitchFamily="34" charset="-128"/>
              </a:defRPr>
            </a:lvl1pPr>
            <a:lvl2pPr marL="742950" indent="-285750" defTabSz="930275">
              <a:defRPr sz="1600">
                <a:solidFill>
                  <a:schemeClr val="bg2"/>
                </a:solidFill>
                <a:latin typeface="Arial" panose="020B0604020202020204" pitchFamily="34" charset="0"/>
                <a:ea typeface="ＭＳ Ｐゴシック" panose="020B0600070205080204" pitchFamily="34" charset="-128"/>
              </a:defRPr>
            </a:lvl2pPr>
            <a:lvl3pPr marL="1143000" indent="-228600" defTabSz="930275">
              <a:defRPr sz="1600">
                <a:solidFill>
                  <a:schemeClr val="bg2"/>
                </a:solidFill>
                <a:latin typeface="Arial" panose="020B0604020202020204" pitchFamily="34" charset="0"/>
                <a:ea typeface="ＭＳ Ｐゴシック" panose="020B0600070205080204" pitchFamily="34" charset="-128"/>
              </a:defRPr>
            </a:lvl3pPr>
            <a:lvl4pPr marL="1600200" indent="-228600" defTabSz="930275">
              <a:defRPr sz="1600">
                <a:solidFill>
                  <a:schemeClr val="bg2"/>
                </a:solidFill>
                <a:latin typeface="Arial" panose="020B0604020202020204" pitchFamily="34" charset="0"/>
                <a:ea typeface="ＭＳ Ｐゴシック" panose="020B0600070205080204" pitchFamily="34" charset="-128"/>
              </a:defRPr>
            </a:lvl4pPr>
            <a:lvl5pPr marL="2057400" indent="-228600" defTabSz="930275">
              <a:defRPr sz="1600">
                <a:solidFill>
                  <a:schemeClr val="bg2"/>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fld id="{DEC302FA-B45E-4A18-A533-F18B65D801D3}" type="slidenum">
              <a:rPr lang="en-US" altLang="en-US" sz="1200" smtClean="0">
                <a:solidFill>
                  <a:schemeClr val="tx1"/>
                </a:solidFill>
              </a:rPr>
              <a:pPr/>
              <a:t>28</a:t>
            </a:fld>
            <a:endParaRPr lang="en-US" altLang="en-US" sz="1200">
              <a:solidFill>
                <a:schemeClr val="tx1"/>
              </a:solidFill>
            </a:endParaRPr>
          </a:p>
        </p:txBody>
      </p:sp>
    </p:spTree>
    <p:extLst>
      <p:ext uri="{BB962C8B-B14F-4D97-AF65-F5344CB8AC3E}">
        <p14:creationId xmlns:p14="http://schemas.microsoft.com/office/powerpoint/2010/main" val="407945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Blue. Long Title">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19"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a:t>TITLE OF THE PRESENTATION</a:t>
            </a:r>
            <a:br>
              <a:rPr lang="en-US" dirty="0"/>
            </a:br>
            <a:r>
              <a:rPr lang="en-US" dirty="0"/>
              <a:t>TWO LINES MAX AND NO SUBTITLE.</a:t>
            </a:r>
          </a:p>
        </p:txBody>
      </p:sp>
      <p:sp>
        <p:nvSpPr>
          <p:cNvPr id="4" name="Rectangle 3">
            <a:extLst>
              <a:ext uri="{FF2B5EF4-FFF2-40B4-BE49-F238E27FC236}">
                <a16:creationId xmlns:a16="http://schemas.microsoft.com/office/drawing/2014/main" id="{5B1994DE-E461-40C3-AC6F-7BC15675853B}"/>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12642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asic 2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01447670-7625-4E3B-93B3-26A04EAAC3DD}"/>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18819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a:t>Click to edit Master title style</a:t>
            </a:r>
          </a:p>
        </p:txBody>
      </p:sp>
      <p:sp>
        <p:nvSpPr>
          <p:cNvPr id="9" name="Text Placeholder 8"/>
          <p:cNvSpPr>
            <a:spLocks noGrp="1"/>
          </p:cNvSpPr>
          <p:nvPr>
            <p:ph type="body" sz="quarter" idx="13"/>
          </p:nvPr>
        </p:nvSpPr>
        <p:spPr>
          <a:xfrm>
            <a:off x="6159500" y="870682"/>
            <a:ext cx="5448300" cy="50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4"/>
          </p:nvPr>
        </p:nvSpPr>
        <p:spPr>
          <a:xfrm>
            <a:off x="609600" y="870682"/>
            <a:ext cx="5384800" cy="5092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0F93D28-08D2-4AAC-B5B4-0277F5514D2F}"/>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41134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a:t>Click to edit Master title style</a:t>
            </a:r>
          </a:p>
        </p:txBody>
      </p:sp>
      <p:sp>
        <p:nvSpPr>
          <p:cNvPr id="12" name="Text Placeholder 11"/>
          <p:cNvSpPr>
            <a:spLocks noGrp="1"/>
          </p:cNvSpPr>
          <p:nvPr>
            <p:ph type="body" sz="quarter" idx="12"/>
          </p:nvPr>
        </p:nvSpPr>
        <p:spPr>
          <a:xfrm>
            <a:off x="609600" y="870682"/>
            <a:ext cx="3479800" cy="5054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3"/>
          </p:nvPr>
        </p:nvSpPr>
        <p:spPr>
          <a:xfrm>
            <a:off x="4349750" y="870682"/>
            <a:ext cx="3479800" cy="505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p:nvPr>
        </p:nvSpPr>
        <p:spPr>
          <a:xfrm>
            <a:off x="8102600" y="870682"/>
            <a:ext cx="3479800" cy="505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2E79208-2CA9-4503-AA2B-535B1ACC3F9C}"/>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11987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5" name="Content Placeholder 44"/>
          <p:cNvSpPr>
            <a:spLocks noGrp="1"/>
          </p:cNvSpPr>
          <p:nvPr>
            <p:ph sz="quarter" idx="10"/>
          </p:nvPr>
        </p:nvSpPr>
        <p:spPr>
          <a:xfrm>
            <a:off x="614363" y="870682"/>
            <a:ext cx="7221537" cy="5041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3"/>
          </p:nvPr>
        </p:nvSpPr>
        <p:spPr>
          <a:xfrm>
            <a:off x="7988300" y="870682"/>
            <a:ext cx="3594100" cy="5054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B869C627-1124-4C79-95ED-CD7432AFB2C0}"/>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37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ird split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5" name="Content Placeholder 44"/>
          <p:cNvSpPr>
            <a:spLocks noGrp="1"/>
          </p:cNvSpPr>
          <p:nvPr>
            <p:ph sz="quarter" idx="10"/>
          </p:nvPr>
        </p:nvSpPr>
        <p:spPr>
          <a:xfrm>
            <a:off x="4368800" y="870682"/>
            <a:ext cx="7226300" cy="5041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09600" y="870682"/>
            <a:ext cx="35687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6821FD2-F289-4458-88E5-8648CA8A1E2A}"/>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088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A95CB2-CC27-46AB-907A-DD37DED13152}"/>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9167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311150"/>
            <a:ext cx="4010039" cy="1162050"/>
          </a:xfrm>
        </p:spPr>
        <p:txBody>
          <a:bodyPr anchor="b"/>
          <a:lstStyle>
            <a:lvl1pPr algn="l">
              <a:defRPr sz="2800" b="1"/>
            </a:lvl1pPr>
          </a:lstStyle>
          <a:p>
            <a:r>
              <a:rPr lang="en-US" dirty="0"/>
              <a:t>Click to edit title.</a:t>
            </a:r>
          </a:p>
        </p:txBody>
      </p:sp>
      <p:sp>
        <p:nvSpPr>
          <p:cNvPr id="4" name="Text Placeholder 3"/>
          <p:cNvSpPr>
            <a:spLocks noGrp="1"/>
          </p:cNvSpPr>
          <p:nvPr>
            <p:ph type="body" sz="half" idx="2" hasCustomPrompt="1"/>
          </p:nvPr>
        </p:nvSpPr>
        <p:spPr>
          <a:xfrm>
            <a:off x="609442" y="1574800"/>
            <a:ext cx="4010039" cy="4589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9" name="Picture Placeholder 2"/>
          <p:cNvSpPr>
            <a:spLocks noGrp="1"/>
          </p:cNvSpPr>
          <p:nvPr>
            <p:ph type="pic" idx="1"/>
          </p:nvPr>
        </p:nvSpPr>
        <p:spPr>
          <a:xfrm>
            <a:off x="4813300" y="333374"/>
            <a:ext cx="6767513" cy="58261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Rectangle 4">
            <a:extLst>
              <a:ext uri="{FF2B5EF4-FFF2-40B4-BE49-F238E27FC236}">
                <a16:creationId xmlns:a16="http://schemas.microsoft.com/office/drawing/2014/main" id="{F9D9CDEF-4D15-4582-9EE6-EF8EE3D9847A}"/>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827666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6808" y="4800600"/>
            <a:ext cx="10984005" cy="566738"/>
          </a:xfrm>
        </p:spPr>
        <p:txBody>
          <a:bodyPr anchor="b"/>
          <a:lstStyle>
            <a:lvl1pPr algn="l">
              <a:defRPr sz="1800" b="1"/>
            </a:lvl1pPr>
          </a:lstStyle>
          <a:p>
            <a:r>
              <a:rPr lang="en-US" dirty="0"/>
              <a:t>Click to edit Master title style</a:t>
            </a:r>
          </a:p>
        </p:txBody>
      </p:sp>
      <p:sp>
        <p:nvSpPr>
          <p:cNvPr id="3" name="Picture Placeholder 2"/>
          <p:cNvSpPr>
            <a:spLocks noGrp="1"/>
          </p:cNvSpPr>
          <p:nvPr>
            <p:ph type="pic" idx="1"/>
          </p:nvPr>
        </p:nvSpPr>
        <p:spPr>
          <a:xfrm>
            <a:off x="596808" y="333374"/>
            <a:ext cx="10984005" cy="4454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6808" y="5367338"/>
            <a:ext cx="109840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9C671D87-0ECC-4951-89B8-BE600AF64D2B}"/>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36405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a:spLocks noChangeArrowheads="1"/>
          </p:cNvSpPr>
          <p:nvPr userDrawn="1"/>
        </p:nvSpPr>
        <p:spPr bwMode="auto">
          <a:xfrm>
            <a:off x="658196" y="3797621"/>
            <a:ext cx="2250831" cy="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3" rIns="91426" bIns="45713">
            <a:spAutoFit/>
          </a:bodyPr>
          <a:lstStyle/>
          <a:p>
            <a:r>
              <a:rPr lang="en-US" sz="1200" b="1" dirty="0">
                <a:solidFill>
                  <a:srgbClr val="0D65AF"/>
                </a:solidFill>
                <a:latin typeface="Arial"/>
                <a:cs typeface="Arial"/>
              </a:rPr>
              <a:t>Appropriate Experience:</a:t>
            </a:r>
          </a:p>
        </p:txBody>
      </p:sp>
      <p:sp>
        <p:nvSpPr>
          <p:cNvPr id="4" name="Text Placeholder 13"/>
          <p:cNvSpPr>
            <a:spLocks noGrp="1"/>
          </p:cNvSpPr>
          <p:nvPr>
            <p:ph type="body" sz="quarter" idx="11"/>
          </p:nvPr>
        </p:nvSpPr>
        <p:spPr>
          <a:xfrm>
            <a:off x="620714" y="1088725"/>
            <a:ext cx="8002587" cy="334962"/>
          </a:xfrm>
        </p:spPr>
        <p:txBody>
          <a:bodyPr/>
          <a:lstStyle>
            <a:lvl1pPr>
              <a:defRPr sz="1600" b="1"/>
            </a:lvl1pPr>
          </a:lstStyle>
          <a:p>
            <a:pPr lvl="0"/>
            <a:r>
              <a:rPr lang="en-US" dirty="0"/>
              <a:t>Click to edit Master text styles</a:t>
            </a:r>
          </a:p>
        </p:txBody>
      </p:sp>
      <p:sp>
        <p:nvSpPr>
          <p:cNvPr id="5" name="Text Placeholder 13"/>
          <p:cNvSpPr>
            <a:spLocks noGrp="1"/>
          </p:cNvSpPr>
          <p:nvPr>
            <p:ph type="body" sz="quarter" idx="12"/>
          </p:nvPr>
        </p:nvSpPr>
        <p:spPr>
          <a:xfrm>
            <a:off x="620714" y="1449087"/>
            <a:ext cx="8002587" cy="334962"/>
          </a:xfrm>
        </p:spPr>
        <p:txBody>
          <a:bodyPr/>
          <a:lstStyle>
            <a:lvl1pPr>
              <a:defRPr sz="1200" i="1">
                <a:solidFill>
                  <a:schemeClr val="accent2"/>
                </a:solidFill>
              </a:defRPr>
            </a:lvl1pPr>
          </a:lstStyle>
          <a:p>
            <a:pPr lvl="0"/>
            <a:r>
              <a:rPr lang="en-US" dirty="0"/>
              <a:t>Click to edit Master text styles</a:t>
            </a:r>
          </a:p>
        </p:txBody>
      </p:sp>
      <p:sp>
        <p:nvSpPr>
          <p:cNvPr id="6" name="Text Placeholder 13"/>
          <p:cNvSpPr>
            <a:spLocks noGrp="1"/>
          </p:cNvSpPr>
          <p:nvPr>
            <p:ph type="body" sz="quarter" idx="13"/>
          </p:nvPr>
        </p:nvSpPr>
        <p:spPr>
          <a:xfrm>
            <a:off x="620714" y="1788811"/>
            <a:ext cx="8002587" cy="1908176"/>
          </a:xfrm>
        </p:spPr>
        <p:txBody>
          <a:bodyPr/>
          <a:lstStyle>
            <a:lvl1pPr>
              <a:defRPr sz="1200" i="0">
                <a:solidFill>
                  <a:schemeClr val="tx1">
                    <a:lumMod val="75000"/>
                    <a:lumOff val="25000"/>
                  </a:schemeClr>
                </a:solidFill>
              </a:defRPr>
            </a:lvl1pPr>
          </a:lstStyle>
          <a:p>
            <a:pPr lvl="0"/>
            <a:r>
              <a:rPr lang="en-US" dirty="0"/>
              <a:t>Click to edit Master text styles</a:t>
            </a:r>
          </a:p>
        </p:txBody>
      </p:sp>
      <p:sp>
        <p:nvSpPr>
          <p:cNvPr id="7" name="Text Placeholder 13"/>
          <p:cNvSpPr>
            <a:spLocks noGrp="1"/>
          </p:cNvSpPr>
          <p:nvPr>
            <p:ph type="body" sz="quarter" idx="14"/>
          </p:nvPr>
        </p:nvSpPr>
        <p:spPr>
          <a:xfrm>
            <a:off x="620712" y="4175141"/>
            <a:ext cx="10972184" cy="1988985"/>
          </a:xfrm>
        </p:spPr>
        <p:txBody>
          <a:bodyPr numCol="3"/>
          <a:lstStyle>
            <a:lvl1pPr marL="265136" indent="-171424">
              <a:buClr>
                <a:schemeClr val="accent2"/>
              </a:buClr>
              <a:buSzPct val="125000"/>
              <a:buFont typeface="Wingdings" charset="2"/>
              <a:buChar char="§"/>
              <a:defRPr sz="1000" i="0">
                <a:solidFill>
                  <a:schemeClr val="tx1">
                    <a:lumMod val="75000"/>
                    <a:lumOff val="25000"/>
                  </a:schemeClr>
                </a:solidFill>
              </a:defRPr>
            </a:lvl1pPr>
          </a:lstStyle>
          <a:p>
            <a:pPr lvl="0"/>
            <a:r>
              <a:rPr lang="en-US" dirty="0"/>
              <a:t>Click to edit Master text styles</a:t>
            </a:r>
          </a:p>
        </p:txBody>
      </p:sp>
      <p:sp>
        <p:nvSpPr>
          <p:cNvPr id="9" name="Picture Placeholder 8"/>
          <p:cNvSpPr>
            <a:spLocks noGrp="1"/>
          </p:cNvSpPr>
          <p:nvPr>
            <p:ph type="pic" sz="quarter" idx="15"/>
          </p:nvPr>
        </p:nvSpPr>
        <p:spPr>
          <a:xfrm>
            <a:off x="8966200" y="1079500"/>
            <a:ext cx="2616200" cy="2616200"/>
          </a:xfrm>
        </p:spPr>
        <p:txBody>
          <a:bodyPr/>
          <a:lstStyle/>
          <a:p>
            <a:endParaRPr lang="en-US" dirty="0"/>
          </a:p>
        </p:txBody>
      </p:sp>
      <p:sp>
        <p:nvSpPr>
          <p:cNvPr id="10" name="Rectangle 9">
            <a:extLst>
              <a:ext uri="{FF2B5EF4-FFF2-40B4-BE49-F238E27FC236}">
                <a16:creationId xmlns:a16="http://schemas.microsoft.com/office/drawing/2014/main" id="{BD06A23A-9D27-4EF1-B228-18FE9A48E423}"/>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320191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rawing Guide Layout Slide">
    <p:spTree>
      <p:nvGrpSpPr>
        <p:cNvPr id="1" name=""/>
        <p:cNvGrpSpPr/>
        <p:nvPr/>
      </p:nvGrpSpPr>
      <p:grpSpPr>
        <a:xfrm>
          <a:off x="0" y="0"/>
          <a:ext cx="0" cy="0"/>
          <a:chOff x="0" y="0"/>
          <a:chExt cx="0" cy="0"/>
        </a:xfrm>
      </p:grpSpPr>
      <p:cxnSp>
        <p:nvCxnSpPr>
          <p:cNvPr id="6" name="Straight Connector 5"/>
          <p:cNvCxnSpPr/>
          <p:nvPr userDrawn="1"/>
        </p:nvCxnSpPr>
        <p:spPr>
          <a:xfrm>
            <a:off x="588963" y="0"/>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591667" y="-1587"/>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675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7959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1646598"/>
            <a:ext cx="5046385"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a:solidFill>
                  <a:srgbClr val="00A1E0"/>
                </a:solidFill>
                <a:latin typeface="Arial"/>
                <a:cs typeface="Arial"/>
              </a:rPr>
              <a:t>Realigning Guides</a:t>
            </a:r>
            <a:endParaRPr lang="en-US" sz="1600" b="0" dirty="0">
              <a:solidFill>
                <a:srgbClr val="00A1E0"/>
              </a:solidFill>
              <a:latin typeface="Arial"/>
              <a:cs typeface="Arial"/>
            </a:endParaRPr>
          </a:p>
          <a:p>
            <a:pPr lvl="0">
              <a:spcBef>
                <a:spcPts val="800"/>
              </a:spcBef>
            </a:pPr>
            <a:r>
              <a:rPr lang="en-US" sz="1200" b="0" dirty="0">
                <a:solidFill>
                  <a:schemeClr val="accent2"/>
                </a:solidFill>
                <a:latin typeface="Arial"/>
                <a:cs typeface="Arial"/>
              </a:rPr>
              <a:t>Guides can can easily be bumped and moved accidentally.  </a:t>
            </a:r>
          </a:p>
          <a:p>
            <a:pPr lvl="0" defTabSz="1218936">
              <a:spcBef>
                <a:spcPts val="800"/>
              </a:spcBef>
              <a:defRPr/>
            </a:pPr>
            <a:r>
              <a:rPr lang="en-US" sz="1200" dirty="0">
                <a:solidFill>
                  <a:schemeClr val="accent2"/>
                </a:solidFill>
                <a:latin typeface="Arial"/>
                <a:cs typeface="Arial"/>
              </a:rPr>
              <a:t>This slide layout show you how to reset your guides. </a:t>
            </a:r>
          </a:p>
          <a:p>
            <a:pPr lvl="0" defTabSz="1218936">
              <a:spcBef>
                <a:spcPts val="800"/>
              </a:spcBef>
              <a:defRPr/>
            </a:pPr>
            <a:r>
              <a:rPr lang="en-US" sz="1200" b="1" dirty="0">
                <a:solidFill>
                  <a:schemeClr val="accent2"/>
                </a:solidFill>
                <a:latin typeface="Arial"/>
                <a:cs typeface="Arial"/>
              </a:rPr>
              <a:t>NOTE: </a:t>
            </a:r>
            <a:r>
              <a:rPr lang="en-US" sz="1200" dirty="0">
                <a:solidFill>
                  <a:schemeClr val="accent2"/>
                </a:solidFill>
                <a:latin typeface="Arial"/>
                <a:cs typeface="Arial"/>
              </a:rPr>
              <a:t>When 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Arial"/>
                <a:cs typeface="Arial"/>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Insert a new slide</a:t>
            </a:r>
            <a:r>
              <a:rPr lang="en-US" sz="1200" b="1" baseline="0" dirty="0">
                <a:solidFill>
                  <a:schemeClr val="accent2"/>
                </a:solidFill>
                <a:latin typeface="Arial"/>
                <a:cs typeface="Arial"/>
              </a:rPr>
              <a:t> </a:t>
            </a:r>
            <a:r>
              <a:rPr lang="en-US" sz="1200" b="1" dirty="0">
                <a:solidFill>
                  <a:schemeClr val="accent2"/>
                </a:solidFill>
                <a:latin typeface="Arial"/>
                <a:cs typeface="Arial"/>
              </a:rPr>
              <a:t>the using the Guide Layout slide option.</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Do your guides align with the orange lines in the new slide?  </a:t>
            </a:r>
            <a:r>
              <a:rPr lang="en-US" sz="1200" dirty="0">
                <a:solidFill>
                  <a:schemeClr val="accent2"/>
                </a:solidFill>
                <a:latin typeface="Arial"/>
                <a:cs typeface="Arial"/>
              </a:rPr>
              <a:t>If yes, your guides are set, if not, proceed then realign each of the lines to line up with the lines shown on this page. </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Once guides are reset, delete the Guide Layout Slide</a:t>
            </a:r>
          </a:p>
          <a:p>
            <a:pPr lvl="0" defTabSz="1218936">
              <a:spcBef>
                <a:spcPts val="800"/>
              </a:spcBef>
              <a:defRPr/>
            </a:pPr>
            <a:endParaRPr lang="en-US" sz="1300" dirty="0">
              <a:solidFill>
                <a:schemeClr val="accent2"/>
              </a:solidFill>
              <a:latin typeface="Arial"/>
              <a:cs typeface="Arial"/>
            </a:endParaRPr>
          </a:p>
          <a:p>
            <a:pPr lvl="0">
              <a:spcBef>
                <a:spcPts val="800"/>
              </a:spcBef>
            </a:pPr>
            <a:endParaRPr lang="en-US" sz="1300" dirty="0">
              <a:solidFill>
                <a:schemeClr val="accent2"/>
              </a:solidFill>
              <a:latin typeface="Arial"/>
              <a:cs typeface="Arial"/>
            </a:endParaRPr>
          </a:p>
        </p:txBody>
      </p:sp>
      <p:sp>
        <p:nvSpPr>
          <p:cNvPr id="12" name="Right Arrow 11"/>
          <p:cNvSpPr/>
          <p:nvPr userDrawn="1"/>
        </p:nvSpPr>
        <p:spPr>
          <a:xfrm rot="8100000" flipH="1">
            <a:off x="1109096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cs typeface="VAG Rounded Std Light"/>
            </a:endParaRPr>
          </a:p>
        </p:txBody>
      </p:sp>
      <p:sp>
        <p:nvSpPr>
          <p:cNvPr id="14" name="Right Arrow 13"/>
          <p:cNvSpPr/>
          <p:nvPr userDrawn="1"/>
        </p:nvSpPr>
        <p:spPr>
          <a:xfrm rot="13500000">
            <a:off x="64999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cs typeface="VAG Rounded Std Light"/>
            </a:endParaRPr>
          </a:p>
        </p:txBody>
      </p:sp>
      <p:sp>
        <p:nvSpPr>
          <p:cNvPr id="15" name="Right Arrow 14"/>
          <p:cNvSpPr/>
          <p:nvPr userDrawn="1"/>
        </p:nvSpPr>
        <p:spPr>
          <a:xfrm rot="13500000" flipH="1" flipV="1">
            <a:off x="11090961"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cs typeface="VAG Rounded Std Light"/>
            </a:endParaRPr>
          </a:p>
        </p:txBody>
      </p:sp>
      <p:sp>
        <p:nvSpPr>
          <p:cNvPr id="16" name="Right Arrow 15"/>
          <p:cNvSpPr/>
          <p:nvPr userDrawn="1"/>
        </p:nvSpPr>
        <p:spPr>
          <a:xfrm rot="8100000" flipV="1">
            <a:off x="649990"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cs typeface="VAG Rounded Std Light"/>
            </a:endParaRPr>
          </a:p>
        </p:txBody>
      </p:sp>
      <p:sp>
        <p:nvSpPr>
          <p:cNvPr id="22" name="Content Placeholder 16"/>
          <p:cNvSpPr txBox="1">
            <a:spLocks/>
          </p:cNvSpPr>
          <p:nvPr userDrawn="1"/>
        </p:nvSpPr>
        <p:spPr>
          <a:xfrm>
            <a:off x="588963" y="1640462"/>
            <a:ext cx="5505450"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a:solidFill>
                  <a:schemeClr val="accent1"/>
                </a:solidFill>
              </a:rPr>
              <a:t>What are Drawing Guides?  </a:t>
            </a:r>
          </a:p>
          <a:p>
            <a:pPr>
              <a:spcBef>
                <a:spcPts val="800"/>
              </a:spcBef>
            </a:pPr>
            <a:r>
              <a:rPr lang="en-US" sz="1200" dirty="0">
                <a:solidFill>
                  <a:schemeClr val="accent2"/>
                </a:solidFill>
              </a:rPr>
              <a:t>Drawing guides are thin lines that that appear on all pages in the same spot, but don’t show up when you print or view deck in Show mode.  </a:t>
            </a:r>
          </a:p>
          <a:p>
            <a:pPr>
              <a:spcBef>
                <a:spcPts val="800"/>
              </a:spcBef>
            </a:pPr>
            <a:r>
              <a:rPr lang="en-US" sz="1200" i="0" dirty="0">
                <a:solidFill>
                  <a:schemeClr val="accent2"/>
                </a:solidFill>
              </a:rPr>
              <a:t>Think of them as internal margins for the proper alignment and consistent placement of content. Object will snap to them and they are also perfect for cropping an image to. </a:t>
            </a:r>
          </a:p>
          <a:p>
            <a:pPr>
              <a:spcBef>
                <a:spcPts val="800"/>
              </a:spcBef>
            </a:pPr>
            <a:r>
              <a:rPr lang="en-US" sz="1200" dirty="0">
                <a:solidFill>
                  <a:schemeClr val="accent2"/>
                </a:solidFill>
              </a:rPr>
              <a:t>This template has pre-made guides that delineate where your workspace is.  </a:t>
            </a:r>
            <a:br>
              <a:rPr lang="en-US" sz="1200" b="1" dirty="0">
                <a:solidFill>
                  <a:schemeClr val="accent2"/>
                </a:solidFill>
              </a:rPr>
            </a:br>
            <a:br>
              <a:rPr lang="en-US" sz="1200" b="1" dirty="0">
                <a:solidFill>
                  <a:schemeClr val="accent1"/>
                </a:solidFill>
              </a:rPr>
            </a:br>
            <a:r>
              <a:rPr lang="en-US" sz="1600" b="1" dirty="0">
                <a:solidFill>
                  <a:schemeClr val="accent1"/>
                </a:solidFill>
              </a:rPr>
              <a:t>How to Turn Guides On and Off</a:t>
            </a:r>
          </a:p>
          <a:p>
            <a:pPr>
              <a:spcBef>
                <a:spcPts val="800"/>
              </a:spcBef>
              <a:buClr>
                <a:schemeClr val="accent3"/>
              </a:buClr>
            </a:pPr>
            <a:r>
              <a:rPr lang="en-US" sz="1200" b="1" dirty="0">
                <a:solidFill>
                  <a:schemeClr val="accent2"/>
                </a:solidFill>
              </a:rPr>
              <a:t>Windows: </a:t>
            </a:r>
            <a:r>
              <a:rPr lang="en-US" sz="1200" dirty="0">
                <a:solidFill>
                  <a:schemeClr val="accent2"/>
                </a:solidFill>
              </a:rPr>
              <a:t>ALT + F9 or Right click in blue area off workspace &gt;Grids and Guides&gt;Display Drawing Guides on Screen</a:t>
            </a:r>
          </a:p>
          <a:p>
            <a:pPr>
              <a:spcBef>
                <a:spcPts val="800"/>
              </a:spcBef>
              <a:buClr>
                <a:schemeClr val="accent3"/>
              </a:buClr>
              <a:defRPr/>
            </a:pPr>
            <a:r>
              <a:rPr lang="en-US" sz="1200" b="1" dirty="0">
                <a:solidFill>
                  <a:schemeClr val="accent2"/>
                </a:solidFill>
              </a:rPr>
              <a:t>Mac 2011: </a:t>
            </a:r>
            <a:r>
              <a:rPr lang="en-US" sz="1200" dirty="0">
                <a:solidFill>
                  <a:schemeClr val="accent2"/>
                </a:solidFill>
              </a:rPr>
              <a:t>Control + Option + Command + G or </a:t>
            </a:r>
            <a:br>
              <a:rPr lang="en-US" sz="1200" dirty="0">
                <a:solidFill>
                  <a:schemeClr val="accent2"/>
                </a:solidFill>
              </a:rPr>
            </a:br>
            <a:r>
              <a:rPr lang="en-US" sz="1200" dirty="0">
                <a:solidFill>
                  <a:schemeClr val="accent2"/>
                </a:solidFill>
              </a:rPr>
              <a:t>View&gt;Guides&gt;Static Guides</a:t>
            </a:r>
          </a:p>
          <a:p>
            <a:pPr>
              <a:spcBef>
                <a:spcPts val="800"/>
              </a:spcBef>
              <a:buClr>
                <a:schemeClr val="accent3"/>
              </a:buClr>
              <a:defRPr/>
            </a:pPr>
            <a:r>
              <a:rPr lang="en-US" sz="1200" b="1" dirty="0">
                <a:solidFill>
                  <a:schemeClr val="accent2"/>
                </a:solidFill>
              </a:rPr>
              <a:t>MAC 2008:   </a:t>
            </a:r>
            <a:r>
              <a:rPr lang="en-US" sz="1200" dirty="0">
                <a:solidFill>
                  <a:schemeClr val="accent2"/>
                </a:solidFill>
              </a:rPr>
              <a:t>Command + G or View&gt;Guides&gt;Static Guides</a:t>
            </a:r>
          </a:p>
        </p:txBody>
      </p:sp>
      <p:sp>
        <p:nvSpPr>
          <p:cNvPr id="23" name="TextBox 22"/>
          <p:cNvSpPr txBox="1"/>
          <p:nvPr userDrawn="1"/>
        </p:nvSpPr>
        <p:spPr>
          <a:xfrm>
            <a:off x="6769100" y="5430299"/>
            <a:ext cx="4070766" cy="523220"/>
          </a:xfrm>
          <a:prstGeom prst="rect">
            <a:avLst/>
          </a:prstGeom>
          <a:noFill/>
        </p:spPr>
        <p:txBody>
          <a:bodyPr wrap="square" rtlCol="0">
            <a:spAutoFit/>
          </a:bodyPr>
          <a:lstStyle/>
          <a:p>
            <a:pPr algn="r">
              <a:spcBef>
                <a:spcPts val="300"/>
              </a:spcBef>
              <a:spcAft>
                <a:spcPts val="1000"/>
              </a:spcAft>
            </a:pPr>
            <a:r>
              <a:rPr lang="en-US" sz="1400" dirty="0">
                <a:solidFill>
                  <a:schemeClr val="accent1">
                    <a:lumMod val="75000"/>
                  </a:schemeClr>
                </a:solidFill>
              </a:rPr>
              <a:t>The left and right top and bottom corners are the only area you should work</a:t>
            </a:r>
            <a:r>
              <a:rPr lang="en-US" sz="1400" baseline="0" dirty="0">
                <a:solidFill>
                  <a:schemeClr val="accent1">
                    <a:lumMod val="75000"/>
                  </a:schemeClr>
                </a:solidFill>
              </a:rPr>
              <a:t> within on each slide. </a:t>
            </a:r>
            <a:endParaRPr lang="en-US" sz="1400" dirty="0">
              <a:solidFill>
                <a:schemeClr val="accent1">
                  <a:lumMod val="75000"/>
                </a:schemeClr>
              </a:solidFill>
            </a:endParaRPr>
          </a:p>
        </p:txBody>
      </p:sp>
      <p:sp>
        <p:nvSpPr>
          <p:cNvPr id="17" name="Title 1"/>
          <p:cNvSpPr>
            <a:spLocks noGrp="1"/>
          </p:cNvSpPr>
          <p:nvPr>
            <p:ph type="title" hasCustomPrompt="1"/>
          </p:nvPr>
        </p:nvSpPr>
        <p:spPr>
          <a:xfrm>
            <a:off x="609441" y="292100"/>
            <a:ext cx="10969943" cy="444500"/>
          </a:xfrm>
        </p:spPr>
        <p:txBody>
          <a:bodyPr/>
          <a:lstStyle/>
          <a:p>
            <a:r>
              <a:rPr lang="en-US" dirty="0"/>
              <a:t>Standard Drawing Guide Placement Layout Slide (Margins)</a:t>
            </a:r>
          </a:p>
        </p:txBody>
      </p:sp>
      <p:sp>
        <p:nvSpPr>
          <p:cNvPr id="18" name="Text Placeholder 6"/>
          <p:cNvSpPr>
            <a:spLocks noGrp="1"/>
          </p:cNvSpPr>
          <p:nvPr>
            <p:ph type="body" sz="quarter" idx="10" hasCustomPrompt="1"/>
          </p:nvPr>
        </p:nvSpPr>
        <p:spPr>
          <a:xfrm>
            <a:off x="609600" y="854180"/>
            <a:ext cx="10972800" cy="368300"/>
          </a:xfrm>
        </p:spPr>
        <p:txBody>
          <a:bodyPr>
            <a:normAutofit/>
          </a:bodyPr>
          <a:lstStyle>
            <a:lvl1pPr marL="0" indent="0">
              <a:buNone/>
              <a:defRPr sz="1800">
                <a:solidFill>
                  <a:schemeClr val="accent1"/>
                </a:solidFill>
              </a:defRPr>
            </a:lvl1pPr>
          </a:lstStyle>
          <a:p>
            <a:r>
              <a:rPr lang="en-US" dirty="0"/>
              <a:t>Use this layout for realigning basic drawing guides or reference them as needed</a:t>
            </a:r>
          </a:p>
        </p:txBody>
      </p:sp>
      <p:cxnSp>
        <p:nvCxnSpPr>
          <p:cNvPr id="21" name="Straight Connector 20"/>
          <p:cNvCxnSpPr/>
          <p:nvPr userDrawn="1"/>
        </p:nvCxnSpPr>
        <p:spPr>
          <a:xfrm rot="16200000">
            <a:off x="6094412" y="-53514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16200000">
            <a:off x="6094412" y="-49831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AFD42E1-2F4D-44B6-B2D4-4E7E61814FB7}"/>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802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 Blue. Short Title">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19"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a:t>TITLE OF THE PRESENTATION</a:t>
            </a:r>
          </a:p>
        </p:txBody>
      </p:sp>
      <p:sp>
        <p:nvSpPr>
          <p:cNvPr id="4" name="Rectangle 3">
            <a:extLst>
              <a:ext uri="{FF2B5EF4-FFF2-40B4-BE49-F238E27FC236}">
                <a16:creationId xmlns:a16="http://schemas.microsoft.com/office/drawing/2014/main" id="{A45A6B9A-7964-446D-BABB-450C216D8529}"/>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41740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ASE STUDY Type setup-DO NOT U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Case Study | Client Name</a:t>
            </a:r>
          </a:p>
        </p:txBody>
      </p:sp>
      <p:sp>
        <p:nvSpPr>
          <p:cNvPr id="9" name="Content Placeholder 44"/>
          <p:cNvSpPr>
            <a:spLocks noGrp="1"/>
          </p:cNvSpPr>
          <p:nvPr>
            <p:ph sz="quarter" idx="10"/>
          </p:nvPr>
        </p:nvSpPr>
        <p:spPr>
          <a:xfrm>
            <a:off x="614363" y="1117600"/>
            <a:ext cx="7221537" cy="5041900"/>
          </a:xfrm>
        </p:spPr>
        <p:txBody>
          <a:bodyPr/>
          <a:lstStyle>
            <a:lvl1pPr>
              <a:defRPr>
                <a:solidFill>
                  <a:schemeClr val="accent5"/>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8EED4CA-A09F-428D-A9AF-936BBCC37C9D}"/>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72830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 Cover - White (print friendly)">
    <p:spTree>
      <p:nvGrpSpPr>
        <p:cNvPr id="1" name=""/>
        <p:cNvGrpSpPr/>
        <p:nvPr/>
      </p:nvGrpSpPr>
      <p:grpSpPr>
        <a:xfrm>
          <a:off x="0" y="0"/>
          <a:ext cx="0" cy="0"/>
          <a:chOff x="0" y="0"/>
          <a:chExt cx="0" cy="0"/>
        </a:xfrm>
      </p:grpSpPr>
      <p:pic>
        <p:nvPicPr>
          <p:cNvPr id="8" name="Picture 7"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rgbClr val="22262E"/>
                </a:solidFill>
                <a:latin typeface="Arial"/>
                <a:cs typeface="Arial"/>
              </a:defRPr>
            </a:lvl1pPr>
          </a:lstStyle>
          <a:p>
            <a:r>
              <a:rPr lang="en-US" dirty="0"/>
              <a:t>THANK YOU</a:t>
            </a:r>
          </a:p>
        </p:txBody>
      </p:sp>
      <p:sp>
        <p:nvSpPr>
          <p:cNvPr id="6" name="Rectangle 5">
            <a:extLst>
              <a:ext uri="{FF2B5EF4-FFF2-40B4-BE49-F238E27FC236}">
                <a16:creationId xmlns:a16="http://schemas.microsoft.com/office/drawing/2014/main" id="{D2BAC82F-9B3C-4C99-9AA0-2AE3EAA6F98D}"/>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434000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 Cover - BLUE">
    <p:spTree>
      <p:nvGrpSpPr>
        <p:cNvPr id="1" name=""/>
        <p:cNvGrpSpPr/>
        <p:nvPr/>
      </p:nvGrpSpPr>
      <p:grpSpPr>
        <a:xfrm>
          <a:off x="0" y="0"/>
          <a:ext cx="0" cy="0"/>
          <a:chOff x="0" y="0"/>
          <a:chExt cx="0" cy="0"/>
        </a:xfrm>
      </p:grpSpPr>
      <p:pic>
        <p:nvPicPr>
          <p:cNvPr id="9" name="Picture 8"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chemeClr val="bg1"/>
                </a:solidFill>
                <a:latin typeface="Arial"/>
                <a:cs typeface="Arial"/>
              </a:defRPr>
            </a:lvl1pPr>
          </a:lstStyle>
          <a:p>
            <a:r>
              <a:rPr lang="en-US" dirty="0"/>
              <a:t>THANK YOU</a:t>
            </a:r>
          </a:p>
        </p:txBody>
      </p:sp>
      <p:sp>
        <p:nvSpPr>
          <p:cNvPr id="6" name="Rectangle 5">
            <a:extLst>
              <a:ext uri="{FF2B5EF4-FFF2-40B4-BE49-F238E27FC236}">
                <a16:creationId xmlns:a16="http://schemas.microsoft.com/office/drawing/2014/main" id="{49ADDD26-8534-487E-9274-779952502781}"/>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55169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sz="2600"/>
            </a:lvl1pPr>
          </a:lstStyle>
          <a:p>
            <a:r>
              <a:rPr lang="en-US" dirty="0"/>
              <a:t>Click to edit Master title style</a:t>
            </a:r>
          </a:p>
        </p:txBody>
      </p:sp>
      <p:sp>
        <p:nvSpPr>
          <p:cNvPr id="5" name="Content Placeholder 4"/>
          <p:cNvSpPr>
            <a:spLocks noGrp="1"/>
          </p:cNvSpPr>
          <p:nvPr>
            <p:ph sz="quarter" idx="10"/>
          </p:nvPr>
        </p:nvSpPr>
        <p:spPr>
          <a:xfrm>
            <a:off x="711015" y="990600"/>
            <a:ext cx="11274663" cy="5334000"/>
          </a:xfrm>
        </p:spPr>
        <p:txBody>
          <a:bodyPr/>
          <a:lstStyle>
            <a:lvl1pPr>
              <a:lnSpc>
                <a:spcPts val="1400"/>
              </a:lnSpc>
              <a:spcBef>
                <a:spcPts val="400"/>
              </a:spcBef>
              <a:spcAft>
                <a:spcPts val="0"/>
              </a:spcAft>
              <a:defRPr sz="1600"/>
            </a:lvl1pPr>
            <a:lvl2pPr>
              <a:lnSpc>
                <a:spcPts val="1400"/>
              </a:lnSpc>
              <a:spcBef>
                <a:spcPts val="400"/>
              </a:spcBef>
              <a:spcAft>
                <a:spcPts val="0"/>
              </a:spcAft>
              <a:defRPr sz="14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197202A-4FD2-4ECB-8870-AA98B16555F4}"/>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936699997"/>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lang="en-US" sz="2600" smtClean="0">
                <a:solidFill>
                  <a:srgbClr val="355F99"/>
                </a:solidFill>
                <a:latin typeface="Calibri" pitchFamily="34" charset="0"/>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711016" y="990600"/>
            <a:ext cx="5479275" cy="5334000"/>
          </a:xfrm>
        </p:spPr>
        <p:txBody>
          <a:bodyPr/>
          <a:lstStyle>
            <a:lvl1pPr algn="l" rtl="0" fontAlgn="base">
              <a:lnSpc>
                <a:spcPts val="1400"/>
              </a:lnSpc>
              <a:spcBef>
                <a:spcPts val="400"/>
              </a:spcBef>
              <a:spcAft>
                <a:spcPts val="0"/>
              </a:spcAft>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fontAlgn="base">
              <a:lnSpc>
                <a:spcPts val="1400"/>
              </a:lnSpc>
              <a:spcBef>
                <a:spcPts val="400"/>
              </a:spcBef>
              <a:spcAft>
                <a:spcPts val="0"/>
              </a:spcAft>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fontAlgn="base">
              <a:lnSpc>
                <a:spcPts val="1400"/>
              </a:lnSpc>
              <a:spcBef>
                <a:spcPts val="400"/>
              </a:spcBef>
              <a:spcAft>
                <a:spcPts val="0"/>
              </a:spcAft>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fontAlgn="base">
              <a:lnSpc>
                <a:spcPts val="1400"/>
              </a:lnSpc>
              <a:spcBef>
                <a:spcPts val="400"/>
              </a:spcBef>
              <a:spcAft>
                <a:spcPts val="0"/>
              </a:spcAft>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fontAlgn="base">
              <a:lnSpc>
                <a:spcPts val="1400"/>
              </a:lnSpc>
              <a:spcBef>
                <a:spcPts val="400"/>
              </a:spcBef>
              <a:spcAft>
                <a:spcPts val="0"/>
              </a:spcAft>
              <a:buFont typeface="Arial" pitchFamily="34" charset="0"/>
              <a:buChar char="•"/>
              <a:defRPr lang="en-US" sz="1100" dirty="0" smtClean="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6506403" y="990600"/>
            <a:ext cx="5479275" cy="5334000"/>
          </a:xfrm>
        </p:spPr>
        <p:txBody>
          <a:bodyPr/>
          <a:lstStyle>
            <a:lvl1pPr algn="l" rtl="0" eaLnBrk="0" fontAlgn="base" hangingPunct="0">
              <a:lnSpc>
                <a:spcPts val="1400"/>
              </a:lnSpc>
              <a:spcBef>
                <a:spcPts val="400"/>
              </a:spcBef>
              <a:spcAft>
                <a:spcPts val="0"/>
              </a:spcAft>
              <a:buClr>
                <a:srgbClr val="355F99"/>
              </a:buClr>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eaLnBrk="0" fontAlgn="base" hangingPunct="0">
              <a:lnSpc>
                <a:spcPts val="1400"/>
              </a:lnSpc>
              <a:spcBef>
                <a:spcPts val="400"/>
              </a:spcBef>
              <a:spcAft>
                <a:spcPts val="0"/>
              </a:spcAft>
              <a:buClr>
                <a:srgbClr val="355F99"/>
              </a:buClr>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eaLnBrk="0" fontAlgn="base" hangingPunct="0">
              <a:lnSpc>
                <a:spcPts val="1400"/>
              </a:lnSpc>
              <a:spcBef>
                <a:spcPts val="400"/>
              </a:spcBef>
              <a:spcAft>
                <a:spcPts val="0"/>
              </a:spcAft>
              <a:buClr>
                <a:srgbClr val="355F99"/>
              </a:buClr>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eaLnBrk="0" fontAlgn="base" hangingPunct="0">
              <a:lnSpc>
                <a:spcPts val="1400"/>
              </a:lnSpc>
              <a:spcBef>
                <a:spcPts val="400"/>
              </a:spcBef>
              <a:spcAft>
                <a:spcPts val="0"/>
              </a:spcAft>
              <a:buClr>
                <a:srgbClr val="355F99"/>
              </a:buClr>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eaLnBrk="0" fontAlgn="base" hangingPunct="0">
              <a:lnSpc>
                <a:spcPts val="1400"/>
              </a:lnSpc>
              <a:spcBef>
                <a:spcPts val="400"/>
              </a:spcBef>
              <a:spcAft>
                <a:spcPts val="0"/>
              </a:spcAft>
              <a:buClr>
                <a:srgbClr val="355F99"/>
              </a:buClr>
              <a:buFont typeface="Arial" pitchFamily="34" charset="0"/>
              <a:buChar char="•"/>
              <a:defRPr lang="en-US" sz="1100" dirty="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6BD5619-21D3-49E2-931B-78FDFE364301}"/>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571603665"/>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lstStyle/>
          <a:p>
            <a:r>
              <a:rPr lang="en-US" dirty="0"/>
              <a:t>Click to edit Master title style</a:t>
            </a:r>
          </a:p>
        </p:txBody>
      </p:sp>
      <p:sp>
        <p:nvSpPr>
          <p:cNvPr id="3" name="Rectangle 2">
            <a:extLst>
              <a:ext uri="{FF2B5EF4-FFF2-40B4-BE49-F238E27FC236}">
                <a16:creationId xmlns:a16="http://schemas.microsoft.com/office/drawing/2014/main" id="{36B052FD-1064-4A10-8CE3-695D7AC37E61}"/>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876316731"/>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White (print friendly). Long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chemeClr val="tx1"/>
                </a:solidFill>
                <a:latin typeface="+mj-lt"/>
                <a:cs typeface="SapientSansRegular"/>
              </a:defRPr>
            </a:lvl1pPr>
          </a:lstStyle>
          <a:p>
            <a:r>
              <a:rPr lang="en-US" dirty="0"/>
              <a:t>TITLE OF THE PRESENTATION</a:t>
            </a:r>
            <a:br>
              <a:rPr lang="en-US" dirty="0"/>
            </a:br>
            <a:r>
              <a:rPr lang="en-US" dirty="0"/>
              <a:t>TWO LINES MAX AND NO SUBTITLE.</a:t>
            </a:r>
          </a:p>
        </p:txBody>
      </p:sp>
      <p:sp>
        <p:nvSpPr>
          <p:cNvPr id="4" name="Rectangle 3">
            <a:extLst>
              <a:ext uri="{FF2B5EF4-FFF2-40B4-BE49-F238E27FC236}">
                <a16:creationId xmlns:a16="http://schemas.microsoft.com/office/drawing/2014/main" id="{68D9E774-9AF5-4590-BF12-96442370FCED}"/>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63694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 White (print friendly). Short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22262E"/>
                </a:solidFill>
                <a:latin typeface="+mj-lt"/>
                <a:cs typeface="SapientSansRegular"/>
              </a:defRPr>
            </a:lvl1pPr>
          </a:lstStyle>
          <a:p>
            <a:r>
              <a:rPr lang="en-US" dirty="0"/>
              <a:t>TITLE OF THE PRESENTATION</a:t>
            </a:r>
          </a:p>
        </p:txBody>
      </p:sp>
      <p:sp>
        <p:nvSpPr>
          <p:cNvPr id="4" name="Rectangle 3">
            <a:extLst>
              <a:ext uri="{FF2B5EF4-FFF2-40B4-BE49-F238E27FC236}">
                <a16:creationId xmlns:a16="http://schemas.microsoft.com/office/drawing/2014/main" id="{0427E5D6-D0AC-4A51-8F49-8953C61DD903}"/>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63749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 Divider - Blue">
    <p:spTree>
      <p:nvGrpSpPr>
        <p:cNvPr id="1" name=""/>
        <p:cNvGrpSpPr/>
        <p:nvPr/>
      </p:nvGrpSpPr>
      <p:grpSpPr>
        <a:xfrm>
          <a:off x="0" y="0"/>
          <a:ext cx="0" cy="0"/>
          <a:chOff x="0" y="0"/>
          <a:chExt cx="0" cy="0"/>
        </a:xfrm>
      </p:grpSpPr>
      <p:pic>
        <p:nvPicPr>
          <p:cNvPr id="12" name="Picture 11"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3"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bg1">
                    <a:alpha val="21000"/>
                  </a:schemeClr>
                </a:solidFill>
              </a:defRPr>
            </a:lvl1pPr>
          </a:lstStyle>
          <a:p>
            <a:pPr lvl="0"/>
            <a:r>
              <a:rPr lang="en-US" dirty="0"/>
              <a:t>01</a:t>
            </a:r>
          </a:p>
        </p:txBody>
      </p:sp>
      <p:sp>
        <p:nvSpPr>
          <p:cNvPr id="8" name="Title 1"/>
          <p:cNvSpPr>
            <a:spLocks noGrp="1"/>
          </p:cNvSpPr>
          <p:nvPr>
            <p:ph type="ctrTitle" hasCustomPrompt="1"/>
          </p:nvPr>
        </p:nvSpPr>
        <p:spPr>
          <a:xfrm>
            <a:off x="603011" y="2956738"/>
            <a:ext cx="9128364" cy="553998"/>
          </a:xfrm>
        </p:spPr>
        <p:txBody>
          <a:bodyPr lIns="0" tIns="0" rIns="0" bIns="0" anchor="b" anchorCtr="0">
            <a:noAutofit/>
          </a:bodyPr>
          <a:lstStyle>
            <a:lvl1pPr>
              <a:defRPr sz="3800" spc="-80">
                <a:solidFill>
                  <a:schemeClr val="bg1"/>
                </a:solidFill>
                <a:latin typeface="Arial"/>
                <a:cs typeface="Arial"/>
              </a:defRPr>
            </a:lvl1pPr>
          </a:lstStyle>
          <a:p>
            <a:pPr lvl="0"/>
            <a:r>
              <a:rPr lang="en-US" dirty="0"/>
              <a:t>AGENDA ITEM TITLE</a:t>
            </a:r>
          </a:p>
        </p:txBody>
      </p:sp>
      <p:sp>
        <p:nvSpPr>
          <p:cNvPr id="9" name="Subtitle 2"/>
          <p:cNvSpPr>
            <a:spLocks noGrp="1"/>
          </p:cNvSpPr>
          <p:nvPr>
            <p:ph type="subTitle" idx="1" hasCustomPrompt="1"/>
          </p:nvPr>
        </p:nvSpPr>
        <p:spPr>
          <a:xfrm>
            <a:off x="603011" y="3511118"/>
            <a:ext cx="9128364" cy="292388"/>
          </a:xfrm>
        </p:spPr>
        <p:txBody>
          <a:bodyPr lIns="0" tIns="0" rIns="0" bIns="0">
            <a:noAutofit/>
          </a:bodyPr>
          <a:lstStyle>
            <a:lvl1pPr marL="0" indent="0" algn="l">
              <a:buNone/>
              <a:defRPr sz="1700" b="0" i="1">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6" name="Rectangle 5">
            <a:extLst>
              <a:ext uri="{FF2B5EF4-FFF2-40B4-BE49-F238E27FC236}">
                <a16:creationId xmlns:a16="http://schemas.microsoft.com/office/drawing/2014/main" id="{A4A33A3A-3ED8-4234-9B13-D3A593415648}"/>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09750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 Divider - White (print friendly)">
    <p:spTree>
      <p:nvGrpSpPr>
        <p:cNvPr id="1" name=""/>
        <p:cNvGrpSpPr/>
        <p:nvPr/>
      </p:nvGrpSpPr>
      <p:grpSpPr>
        <a:xfrm>
          <a:off x="0" y="0"/>
          <a:ext cx="0" cy="0"/>
          <a:chOff x="0" y="0"/>
          <a:chExt cx="0" cy="0"/>
        </a:xfrm>
      </p:grpSpPr>
      <p:pic>
        <p:nvPicPr>
          <p:cNvPr id="7" name="Picture 6"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accent1">
                    <a:alpha val="21000"/>
                  </a:schemeClr>
                </a:solidFill>
              </a:defRPr>
            </a:lvl1pPr>
          </a:lstStyle>
          <a:p>
            <a:pPr lvl="0"/>
            <a:r>
              <a:rPr lang="en-US" dirty="0"/>
              <a:t>01</a:t>
            </a:r>
          </a:p>
        </p:txBody>
      </p:sp>
      <p:sp>
        <p:nvSpPr>
          <p:cNvPr id="8" name="Title 1"/>
          <p:cNvSpPr>
            <a:spLocks noGrp="1"/>
          </p:cNvSpPr>
          <p:nvPr>
            <p:ph type="ctrTitle" hasCustomPrompt="1"/>
          </p:nvPr>
        </p:nvSpPr>
        <p:spPr>
          <a:xfrm>
            <a:off x="603011" y="2956738"/>
            <a:ext cx="10969864" cy="553998"/>
          </a:xfrm>
        </p:spPr>
        <p:txBody>
          <a:bodyPr lIns="0" tIns="0" rIns="0" bIns="0" anchor="b" anchorCtr="0">
            <a:noAutofit/>
          </a:bodyPr>
          <a:lstStyle>
            <a:lvl1pPr>
              <a:defRPr sz="3800" spc="-80">
                <a:solidFill>
                  <a:srgbClr val="22262E"/>
                </a:solidFill>
                <a:latin typeface="Arial"/>
                <a:cs typeface="Arial"/>
              </a:defRPr>
            </a:lvl1pPr>
          </a:lstStyle>
          <a:p>
            <a:pPr lvl="0"/>
            <a:r>
              <a:rPr lang="en-US" dirty="0"/>
              <a:t>AGENDA ITEM TITLE</a:t>
            </a:r>
          </a:p>
        </p:txBody>
      </p:sp>
      <p:sp>
        <p:nvSpPr>
          <p:cNvPr id="9" name="Subtitle 2"/>
          <p:cNvSpPr>
            <a:spLocks noGrp="1"/>
          </p:cNvSpPr>
          <p:nvPr>
            <p:ph type="subTitle" idx="1" hasCustomPrompt="1"/>
          </p:nvPr>
        </p:nvSpPr>
        <p:spPr>
          <a:xfrm>
            <a:off x="603011" y="3511118"/>
            <a:ext cx="10969864" cy="292388"/>
          </a:xfrm>
        </p:spPr>
        <p:txBody>
          <a:bodyPr lIns="0" tIns="0" rIns="0" bIns="0">
            <a:noAutofit/>
          </a:bodyPr>
          <a:lstStyle>
            <a:lvl1pPr marL="0" indent="0" algn="l">
              <a:buNone/>
              <a:defRPr sz="1700" b="0" i="1">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0" name="Rectangle 9"/>
          <p:cNvSpPr/>
          <p:nvPr userDrawn="1"/>
        </p:nvSpPr>
        <p:spPr>
          <a:xfrm>
            <a:off x="482600" y="6248400"/>
            <a:ext cx="3429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DFA52E-1EE5-4DD0-B0F7-42DB7A288A74}"/>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7039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descr="adgenda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755900" cy="3136900"/>
          </a:xfrm>
          <a:prstGeom prst="rect">
            <a:avLst/>
          </a:prstGeom>
        </p:spPr>
      </p:pic>
      <p:sp>
        <p:nvSpPr>
          <p:cNvPr id="3" name="Content Placeholder 2"/>
          <p:cNvSpPr>
            <a:spLocks noGrp="1"/>
          </p:cNvSpPr>
          <p:nvPr>
            <p:ph idx="1"/>
          </p:nvPr>
        </p:nvSpPr>
        <p:spPr>
          <a:xfrm>
            <a:off x="6096000" y="1127918"/>
            <a:ext cx="5483384" cy="5031582"/>
          </a:xfrm>
        </p:spPr>
        <p:txBody>
          <a:bodyPr anchor="ctr" anchorCtr="0">
            <a:normAutofit/>
          </a:bodyPr>
          <a:lstStyle>
            <a:lvl1pPr marL="444500" indent="-457200">
              <a:spcBef>
                <a:spcPts val="1600"/>
              </a:spcBef>
              <a:buFont typeface="+mj-lt"/>
              <a:buAutoNum type="arabicPeriod"/>
              <a:defRPr sz="2000"/>
            </a:lvl1pPr>
            <a:lvl2pPr marL="660400" indent="-342900">
              <a:buFont typeface="Wingdings" charset="2"/>
              <a:buChar char="§"/>
              <a:defRPr sz="1800"/>
            </a:lvl2pPr>
            <a:lvl3pPr marL="952500" indent="-342900">
              <a:buFont typeface="Wingdings" charset="2"/>
              <a:buChar char="§"/>
              <a:defRPr sz="1700"/>
            </a:lvl3pPr>
            <a:lvl4pPr marL="1257300" indent="-241300">
              <a:defRPr sz="1600"/>
            </a:lvl4pPr>
            <a:lvl5pPr marL="1498600" indent="-241300">
              <a:defRPr sz="15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txBox="1">
            <a:spLocks/>
          </p:cNvSpPr>
          <p:nvPr userDrawn="1"/>
        </p:nvSpPr>
        <p:spPr>
          <a:xfrm>
            <a:off x="603011" y="2956738"/>
            <a:ext cx="10969864" cy="553998"/>
          </a:xfrm>
          <a:prstGeom prst="rect">
            <a:avLst/>
          </a:prstGeom>
        </p:spPr>
        <p:txBody>
          <a:bodyPr vert="horz" lIns="0" tIns="0" rIns="0" bIns="0" rtlCol="0" anchor="b" anchorCtr="0">
            <a:noAutofit/>
          </a:bodyPr>
          <a:lstStyle>
            <a:lvl1pPr algn="l" defTabSz="457200" rtl="0" eaLnBrk="1" latinLnBrk="0" hangingPunct="1">
              <a:spcBef>
                <a:spcPct val="0"/>
              </a:spcBef>
              <a:buNone/>
              <a:defRPr sz="3800" b="1" kern="1200" spc="-80">
                <a:solidFill>
                  <a:srgbClr val="22262E"/>
                </a:solidFill>
                <a:latin typeface="Arial"/>
                <a:ea typeface="+mj-ea"/>
                <a:cs typeface="Arial"/>
              </a:defRPr>
            </a:lvl1pPr>
          </a:lstStyle>
          <a:p>
            <a:r>
              <a:rPr lang="en-US" dirty="0"/>
              <a:t>AGENDA</a:t>
            </a:r>
          </a:p>
        </p:txBody>
      </p:sp>
      <p:sp>
        <p:nvSpPr>
          <p:cNvPr id="2" name="Rectangle 1">
            <a:extLst>
              <a:ext uri="{FF2B5EF4-FFF2-40B4-BE49-F238E27FC236}">
                <a16:creationId xmlns:a16="http://schemas.microsoft.com/office/drawing/2014/main" id="{BB13226A-454F-4AA4-BB8F-1EBCC1003BB0}"/>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15771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Rectangle 3">
            <a:extLst>
              <a:ext uri="{FF2B5EF4-FFF2-40B4-BE49-F238E27FC236}">
                <a16:creationId xmlns:a16="http://schemas.microsoft.com/office/drawing/2014/main" id="{2464BE40-2E9A-4796-8168-FBF4DC871E6F}"/>
              </a:ext>
            </a:extLst>
          </p:cNvPr>
          <p:cNvSpPr/>
          <p:nvPr userDrawn="1"/>
        </p:nvSpPr>
        <p:spPr>
          <a:xfrm>
            <a:off x="11675581" y="-58770"/>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3083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asic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3" name="Content Placeholder 2"/>
          <p:cNvSpPr>
            <a:spLocks noGrp="1"/>
          </p:cNvSpPr>
          <p:nvPr>
            <p:ph idx="1"/>
          </p:nvPr>
        </p:nvSpPr>
        <p:spPr>
          <a:xfrm>
            <a:off x="609441" y="868300"/>
            <a:ext cx="10969943" cy="50315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4" name="Rectangle 3">
            <a:extLst>
              <a:ext uri="{FF2B5EF4-FFF2-40B4-BE49-F238E27FC236}">
                <a16:creationId xmlns:a16="http://schemas.microsoft.com/office/drawing/2014/main" id="{FF5B0450-6EBF-40A6-BE95-DE1DCC286DD7}"/>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08143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92100"/>
            <a:ext cx="10969943" cy="444500"/>
          </a:xfrm>
          <a:prstGeom prst="rect">
            <a:avLst/>
          </a:prstGeom>
        </p:spPr>
        <p:txBody>
          <a:bodyPr vert="horz" lIns="0" tIns="4572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609441" y="869242"/>
            <a:ext cx="10969943" cy="503158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pic>
        <p:nvPicPr>
          <p:cNvPr id="12" name="Picture 11" descr="SapientGM_Logo_BugRed.eps"/>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75724" y="6327465"/>
            <a:ext cx="139546" cy="279091"/>
          </a:xfrm>
          <a:prstGeom prst="rect">
            <a:avLst/>
          </a:prstGeom>
        </p:spPr>
      </p:pic>
      <p:sp>
        <p:nvSpPr>
          <p:cNvPr id="13" name="Text Box 37"/>
          <p:cNvSpPr txBox="1">
            <a:spLocks noChangeArrowheads="1"/>
          </p:cNvSpPr>
          <p:nvPr userDrawn="1"/>
        </p:nvSpPr>
        <p:spPr bwMode="auto">
          <a:xfrm>
            <a:off x="7531722" y="6370886"/>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a:lnSpc>
                <a:spcPct val="101000"/>
              </a:lnSpc>
              <a:spcBef>
                <a:spcPct val="50000"/>
              </a:spcBef>
            </a:pPr>
            <a:r>
              <a:rPr lang="en-US" sz="800" b="0" dirty="0">
                <a:solidFill>
                  <a:schemeClr val="bg1">
                    <a:lumMod val="50000"/>
                  </a:schemeClr>
                </a:solidFill>
                <a:latin typeface="SapientSansMedium"/>
                <a:cs typeface="SapientSansMedium"/>
              </a:rPr>
              <a:t>© 2016 SAPIENT GLOBAL MARKETS</a:t>
            </a:r>
            <a:r>
              <a:rPr lang="en-US" sz="800" b="0" baseline="0" dirty="0">
                <a:solidFill>
                  <a:schemeClr val="bg1">
                    <a:lumMod val="50000"/>
                  </a:schemeClr>
                </a:solidFill>
                <a:latin typeface="SapientSansMedium"/>
                <a:cs typeface="SapientSansMedium"/>
              </a:rPr>
              <a:t>    </a:t>
            </a:r>
            <a:r>
              <a:rPr lang="en-US" sz="800" b="0" dirty="0">
                <a:solidFill>
                  <a:schemeClr val="bg1">
                    <a:lumMod val="50000"/>
                  </a:schemeClr>
                </a:solidFill>
                <a:latin typeface="SapientSansMedium"/>
                <a:cs typeface="SapientSansMedium"/>
              </a:rPr>
              <a:t>|   CONFIDENTIAL</a:t>
            </a:r>
          </a:p>
        </p:txBody>
      </p:sp>
      <p:sp>
        <p:nvSpPr>
          <p:cNvPr id="14" name="Text Box 14"/>
          <p:cNvSpPr txBox="1">
            <a:spLocks noChangeArrowheads="1"/>
          </p:cNvSpPr>
          <p:nvPr userDrawn="1"/>
        </p:nvSpPr>
        <p:spPr bwMode="auto">
          <a:xfrm>
            <a:off x="11158139" y="6313039"/>
            <a:ext cx="410526" cy="323273"/>
          </a:xfrm>
          <a:prstGeom prst="rect">
            <a:avLst/>
          </a:prstGeom>
          <a:noFill/>
          <a:ln w="9525">
            <a:no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ts val="0"/>
              </a:spcBef>
              <a:spcAft>
                <a:spcPts val="0"/>
              </a:spcAft>
              <a:defRPr/>
            </a:pPr>
            <a:r>
              <a:rPr lang="en-US" sz="1000" b="1" dirty="0">
                <a:solidFill>
                  <a:srgbClr val="7F7F7F"/>
                </a:solidFill>
                <a:latin typeface="Arial"/>
                <a:cs typeface="Arial"/>
              </a:rPr>
              <a:t> </a:t>
            </a:r>
            <a:fld id="{7C87A295-8D85-F746-99EC-7334C6390154}" type="slidenum">
              <a:rPr lang="en-US" sz="1000" b="1" smtClean="0">
                <a:solidFill>
                  <a:srgbClr val="7F7F7F"/>
                </a:solidFill>
                <a:latin typeface="Arial"/>
                <a:cs typeface="Arial"/>
              </a:rPr>
              <a:pPr algn="r" fontAlgn="auto">
                <a:lnSpc>
                  <a:spcPct val="101000"/>
                </a:lnSpc>
                <a:spcBef>
                  <a:spcPts val="0"/>
                </a:spcBef>
                <a:spcAft>
                  <a:spcPts val="0"/>
                </a:spcAft>
                <a:defRPr/>
              </a:pPr>
              <a:t>‹#›</a:t>
            </a:fld>
            <a:endParaRPr lang="en-US" sz="1000" b="1" dirty="0">
              <a:solidFill>
                <a:srgbClr val="7F7F7F"/>
              </a:solidFill>
              <a:latin typeface="Arial"/>
              <a:cs typeface="Arial"/>
            </a:endParaRPr>
          </a:p>
        </p:txBody>
      </p:sp>
      <p:sp>
        <p:nvSpPr>
          <p:cNvPr id="7" name="Rectangle 6">
            <a:extLst>
              <a:ext uri="{FF2B5EF4-FFF2-40B4-BE49-F238E27FC236}">
                <a16:creationId xmlns:a16="http://schemas.microsoft.com/office/drawing/2014/main" id="{CB616D76-F187-4390-A8D9-11D3C3E361DF}"/>
              </a:ext>
            </a:extLst>
          </p:cNvPr>
          <p:cNvSpPr/>
          <p:nvPr userDrawn="1"/>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16525912"/>
      </p:ext>
    </p:extLst>
  </p:cSld>
  <p:clrMap bg1="lt1" tx1="dk1" bg2="lt2" tx2="dk2" accent1="accent1" accent2="accent2" accent3="accent3" accent4="accent4" accent5="accent5" accent6="accent6" hlink="hlink" folHlink="folHlink"/>
  <p:sldLayoutIdLst>
    <p:sldLayoutId id="2147483658" r:id="rId1"/>
    <p:sldLayoutId id="2147483713" r:id="rId2"/>
    <p:sldLayoutId id="2147483659" r:id="rId3"/>
    <p:sldLayoutId id="2147483714" r:id="rId4"/>
    <p:sldLayoutId id="2147483660" r:id="rId5"/>
    <p:sldLayoutId id="2147483661" r:id="rId6"/>
    <p:sldLayoutId id="2147483682" r:id="rId7"/>
    <p:sldLayoutId id="2147483683" r:id="rId8"/>
    <p:sldLayoutId id="2147483672" r:id="rId9"/>
    <p:sldLayoutId id="2147483684" r:id="rId10"/>
    <p:sldLayoutId id="2147483674" r:id="rId11"/>
    <p:sldLayoutId id="2147483685" r:id="rId12"/>
    <p:sldLayoutId id="2147483687" r:id="rId13"/>
    <p:sldLayoutId id="2147483688" r:id="rId14"/>
    <p:sldLayoutId id="2147483677" r:id="rId15"/>
    <p:sldLayoutId id="2147483678" r:id="rId16"/>
    <p:sldLayoutId id="2147483679" r:id="rId17"/>
    <p:sldLayoutId id="2147483690" r:id="rId18"/>
    <p:sldLayoutId id="2147483686" r:id="rId19"/>
    <p:sldLayoutId id="2147483712" r:id="rId20"/>
    <p:sldLayoutId id="2147483663" r:id="rId21"/>
    <p:sldLayoutId id="2147483662" r:id="rId22"/>
    <p:sldLayoutId id="2147483715" r:id="rId23"/>
    <p:sldLayoutId id="2147483717" r:id="rId24"/>
    <p:sldLayoutId id="2147483718" r:id="rId25"/>
  </p:sldLayoutIdLst>
  <p:hf sldNum="0" hd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25.xml"/><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8.xml"/><Relationship Id="rId1" Type="http://schemas.openxmlformats.org/officeDocument/2006/relationships/slideLayout" Target="../slideLayouts/slideLayout2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5.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3.xml"/><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 Id="rId5" Type="http://schemas.openxmlformats.org/officeDocument/2006/relationships/image" Target="../media/image93.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3.xml"/><Relationship Id="rId5" Type="http://schemas.openxmlformats.org/officeDocument/2006/relationships/image" Target="../media/image101.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104.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110.png"/><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wrap="square" lIns="0" tIns="0" rIns="0" bIns="0">
            <a:noAutofit/>
          </a:bodyPr>
          <a:lstStyle>
            <a:lvl1pPr>
              <a:lnSpc>
                <a:spcPct val="90000"/>
              </a:lnSpc>
              <a:defRPr sz="3800" b="0" i="0" spc="0">
                <a:solidFill>
                  <a:schemeClr val="accent5"/>
                </a:solidFill>
                <a:latin typeface="SapientSansRegular"/>
                <a:cs typeface="SapientSansRegular"/>
              </a:defRPr>
            </a:lvl1pPr>
          </a:lstStyle>
          <a:p>
            <a:r>
              <a:rPr lang="en-US" b="1" dirty="0">
                <a:solidFill>
                  <a:schemeClr val="bg1"/>
                </a:solidFill>
                <a:latin typeface="+mj-lt"/>
              </a:rPr>
              <a:t>SPRING CORE &amp; DI</a:t>
            </a:r>
          </a:p>
        </p:txBody>
      </p:sp>
    </p:spTree>
    <p:extLst>
      <p:ext uri="{BB962C8B-B14F-4D97-AF65-F5344CB8AC3E}">
        <p14:creationId xmlns:p14="http://schemas.microsoft.com/office/powerpoint/2010/main" val="365260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33" y="566738"/>
            <a:ext cx="10329334"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A50196EB-192F-4C71-9C1C-A0466DA4EC7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696271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pPr marL="342900" indent="-342900"/>
            <a:r>
              <a:rPr lang="en-US" altLang="en-US" dirty="0"/>
              <a:t>Circular Dependencies in Spring contd…</a:t>
            </a:r>
          </a:p>
        </p:txBody>
      </p:sp>
      <p:sp>
        <p:nvSpPr>
          <p:cNvPr id="107523" name="Content Placeholder 3"/>
          <p:cNvSpPr>
            <a:spLocks noGrp="1"/>
          </p:cNvSpPr>
          <p:nvPr>
            <p:ph sz="quarter" idx="10"/>
          </p:nvPr>
        </p:nvSpPr>
        <p:spPr/>
        <p:txBody>
          <a:bodyPr/>
          <a:lstStyle/>
          <a:p>
            <a:pPr>
              <a:spcAft>
                <a:spcPct val="0"/>
              </a:spcAft>
            </a:pPr>
            <a:endParaRPr lang="en-US" altLang="en-US" sz="2000" b="1" dirty="0">
              <a:solidFill>
                <a:srgbClr val="C00000"/>
              </a:solidFill>
            </a:endParaRPr>
          </a:p>
          <a:p>
            <a:pPr>
              <a:spcAft>
                <a:spcPct val="0"/>
              </a:spcAft>
            </a:pPr>
            <a:r>
              <a:rPr lang="en-US" altLang="en-US" sz="2000" b="1" dirty="0">
                <a:solidFill>
                  <a:srgbClr val="C00000"/>
                </a:solidFill>
              </a:rPr>
              <a:t>Use a BeanPostProcessor</a:t>
            </a:r>
          </a:p>
          <a:p>
            <a:pPr lvl="1">
              <a:spcAft>
                <a:spcPct val="0"/>
              </a:spcAft>
            </a:pPr>
            <a:endParaRPr lang="en-US" altLang="en-US" sz="1600" dirty="0"/>
          </a:p>
          <a:p>
            <a:pPr lvl="1">
              <a:spcAft>
                <a:spcPct val="0"/>
              </a:spcAft>
            </a:pPr>
            <a:r>
              <a:rPr lang="en-US" altLang="en-US" sz="1600" dirty="0"/>
              <a:t>Create a bean that implements Spring’s BeanPostProcessor interface and use this to initialize any of the properties in </a:t>
            </a:r>
          </a:p>
          <a:p>
            <a:pPr marL="241300" lvl="1" indent="0">
              <a:spcAft>
                <a:spcPct val="0"/>
              </a:spcAft>
              <a:buNone/>
            </a:pPr>
            <a:r>
              <a:rPr lang="en-US" altLang="en-US" sz="1600" dirty="0"/>
              <a:t>	beans  that cannot be initialized using IoC due to circular dependency problems.</a:t>
            </a:r>
            <a:endParaRPr lang="en-US" altLang="en-US" sz="1600" dirty="0">
              <a:solidFill>
                <a:schemeClr val="bg1"/>
              </a:solidFill>
            </a:endParaRPr>
          </a:p>
        </p:txBody>
      </p:sp>
      <p:sp>
        <p:nvSpPr>
          <p:cNvPr id="4" name="Rectangle 3">
            <a:extLst>
              <a:ext uri="{FF2B5EF4-FFF2-40B4-BE49-F238E27FC236}">
                <a16:creationId xmlns:a16="http://schemas.microsoft.com/office/drawing/2014/main" id="{F98DA1B4-1A15-4663-A17F-D4633DD261B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8301359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21" y="307976"/>
            <a:ext cx="10318088" cy="4936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17C122A-9BC1-43BB-9374-4F6FFD4377A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5838269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Bean Post Processors contd…</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774" y="1290638"/>
            <a:ext cx="9214958" cy="504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BFAD0141-1CDC-4B49-9504-710C470F229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26791092"/>
      </p:ext>
    </p:extLst>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Bean Post Processors contd…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07" y="1111369"/>
            <a:ext cx="10693515" cy="4513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778B59B-CEB7-4768-B0B2-8AE1B55A10F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94802271"/>
      </p:ext>
    </p:extLst>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Bean Post Processors contd…</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0" y="1168357"/>
            <a:ext cx="9851367" cy="5117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9B19693-8B67-4E01-9C6C-DDA5E80ED9E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797406453"/>
      </p:ext>
    </p:extLst>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Bean Post Processors contd…</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93" y="1067338"/>
            <a:ext cx="9513018" cy="3277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57" y="4597520"/>
            <a:ext cx="9249254"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9CF51CCF-6F49-433B-9D11-1E5F7029ED5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02434695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marL="342900" indent="-342900" algn="ctr"/>
            <a:r>
              <a:rPr lang="en-US" altLang="en-US" dirty="0"/>
              <a:t>Event Handling in Spring</a:t>
            </a:r>
          </a:p>
        </p:txBody>
      </p:sp>
      <p:pic>
        <p:nvPicPr>
          <p:cNvPr id="12800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674" y="1166958"/>
            <a:ext cx="4876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7850" y="5108575"/>
            <a:ext cx="2305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1794" y="1166958"/>
            <a:ext cx="35052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21715" y="4343400"/>
            <a:ext cx="57816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EF576C9-7188-4046-99B3-A295D7C9BB9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451670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0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a:t>Custom Events</a:t>
            </a:r>
          </a:p>
        </p:txBody>
      </p:sp>
      <p:sp>
        <p:nvSpPr>
          <p:cNvPr id="2" name="Content Placeholder 1"/>
          <p:cNvSpPr>
            <a:spLocks noGrp="1"/>
          </p:cNvSpPr>
          <p:nvPr>
            <p:ph sz="quarter" idx="10"/>
          </p:nvPr>
        </p:nvSpPr>
        <p:spPr/>
        <p:txBody>
          <a:bodyPr/>
          <a:lstStyle/>
          <a:p>
            <a:pPr>
              <a:defRPr/>
            </a:pPr>
            <a:endParaRPr lang="en-US" dirty="0"/>
          </a:p>
          <a:p>
            <a:pPr>
              <a:defRPr/>
            </a:pPr>
            <a:r>
              <a:rPr lang="en-US" dirty="0"/>
              <a:t>There are a few simple guidelines to follow:</a:t>
            </a:r>
          </a:p>
          <a:p>
            <a:pPr lvl="1">
              <a:defRPr/>
            </a:pPr>
            <a:r>
              <a:rPr lang="en-US" dirty="0"/>
              <a:t>the event should extend </a:t>
            </a:r>
            <a:r>
              <a:rPr lang="en-US" b="1" i="1" dirty="0"/>
              <a:t>ApplicationEvent</a:t>
            </a:r>
          </a:p>
          <a:p>
            <a:pPr lvl="1">
              <a:defRPr/>
            </a:pPr>
            <a:r>
              <a:rPr lang="en-US" dirty="0"/>
              <a:t>the publisher should inject an </a:t>
            </a:r>
            <a:r>
              <a:rPr lang="en-US" b="1" i="1" dirty="0"/>
              <a:t>ApplicationEventPublisher </a:t>
            </a:r>
            <a:r>
              <a:rPr lang="en-US" i="1" dirty="0"/>
              <a:t> </a:t>
            </a:r>
            <a:r>
              <a:rPr lang="en-US" dirty="0"/>
              <a:t>object</a:t>
            </a:r>
          </a:p>
          <a:p>
            <a:pPr lvl="1">
              <a:defRPr/>
            </a:pPr>
            <a:r>
              <a:rPr lang="en-US" dirty="0"/>
              <a:t>the listener should implement the </a:t>
            </a:r>
            <a:r>
              <a:rPr lang="en-US" b="1" i="1" dirty="0"/>
              <a:t>ApplicationListener</a:t>
            </a:r>
            <a:r>
              <a:rPr lang="en-US" b="1" dirty="0"/>
              <a:t> </a:t>
            </a:r>
            <a:r>
              <a:rPr lang="en-US" dirty="0"/>
              <a:t> interface</a:t>
            </a:r>
          </a:p>
        </p:txBody>
      </p:sp>
      <p:sp>
        <p:nvSpPr>
          <p:cNvPr id="4" name="Rectangle 3">
            <a:extLst>
              <a:ext uri="{FF2B5EF4-FFF2-40B4-BE49-F238E27FC236}">
                <a16:creationId xmlns:a16="http://schemas.microsoft.com/office/drawing/2014/main" id="{143F5E79-01A5-4B4D-9A22-2B9E3ACB087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63695955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Custom Events Use Case</a:t>
            </a:r>
          </a:p>
        </p:txBody>
      </p:sp>
      <p:pic>
        <p:nvPicPr>
          <p:cNvPr id="13210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411" y="981594"/>
            <a:ext cx="6832902" cy="30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8451" y="1312045"/>
            <a:ext cx="4098377" cy="269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F8A2250-7529-4ABA-BAE9-28A1C83338E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3936926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pPr marL="342900" indent="-342900"/>
            <a:r>
              <a:rPr lang="en-US" altLang="en-US" dirty="0"/>
              <a:t>Custom Events contd…</a:t>
            </a:r>
          </a:p>
        </p:txBody>
      </p:sp>
      <p:pic>
        <p:nvPicPr>
          <p:cNvPr id="13415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5309" y="1085947"/>
            <a:ext cx="3657600"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4210" y="1223254"/>
            <a:ext cx="4654550" cy="227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2"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67302" y="4040980"/>
            <a:ext cx="4046710" cy="227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3"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5309" y="3766366"/>
            <a:ext cx="5199236"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5874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50"/>
            <a:ext cx="10727871" cy="6184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BE91AB3-85BF-4802-ABFA-866182EFD36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6641437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Exercise</a:t>
            </a:r>
          </a:p>
        </p:txBody>
      </p:sp>
      <p:sp>
        <p:nvSpPr>
          <p:cNvPr id="2" name="Content Placeholder 1"/>
          <p:cNvSpPr>
            <a:spLocks noGrp="1"/>
          </p:cNvSpPr>
          <p:nvPr>
            <p:ph sz="quarter" idx="10"/>
          </p:nvPr>
        </p:nvSpPr>
        <p:spPr/>
        <p:txBody>
          <a:bodyPr/>
          <a:lstStyle/>
          <a:p>
            <a:r>
              <a:rPr lang="en-US" dirty="0"/>
              <a:t>Define a bean </a:t>
            </a:r>
            <a:r>
              <a:rPr lang="en-US" dirty="0" err="1"/>
              <a:t>PostProcessor</a:t>
            </a:r>
            <a:r>
              <a:rPr lang="en-US" dirty="0"/>
              <a:t> in the student bean and display student bean details in the callback methods. </a:t>
            </a:r>
          </a:p>
          <a:p>
            <a:r>
              <a:rPr lang="en-US" dirty="0"/>
              <a:t>Define an abstract bean student and extend it to have 3 children-</a:t>
            </a:r>
            <a:r>
              <a:rPr lang="en-US" dirty="0" err="1"/>
              <a:t>ScienceStudent</a:t>
            </a:r>
            <a:r>
              <a:rPr lang="en-US" dirty="0"/>
              <a:t>, </a:t>
            </a:r>
            <a:r>
              <a:rPr lang="en-US" dirty="0" err="1"/>
              <a:t>CommerceStudent</a:t>
            </a:r>
            <a:r>
              <a:rPr lang="en-US" dirty="0"/>
              <a:t> &amp; </a:t>
            </a:r>
            <a:r>
              <a:rPr lang="en-US" dirty="0" err="1"/>
              <a:t>ArtsStudent</a:t>
            </a:r>
            <a:r>
              <a:rPr lang="en-US" dirty="0"/>
              <a:t>. </a:t>
            </a:r>
          </a:p>
          <a:p>
            <a:r>
              <a:rPr lang="en-US" dirty="0"/>
              <a:t>In the abstract bean define static properties like id, name, address etc. </a:t>
            </a:r>
          </a:p>
          <a:p>
            <a:r>
              <a:rPr lang="en-US" dirty="0"/>
              <a:t>In the child beans define stream specific fields for </a:t>
            </a:r>
            <a:r>
              <a:rPr lang="en-US" dirty="0" err="1"/>
              <a:t>eg</a:t>
            </a:r>
            <a:r>
              <a:rPr lang="en-US" dirty="0"/>
              <a:t>. in </a:t>
            </a:r>
            <a:r>
              <a:rPr lang="en-US" dirty="0" err="1"/>
              <a:t>ScienceStudent</a:t>
            </a:r>
            <a:r>
              <a:rPr lang="en-US" dirty="0"/>
              <a:t> define Physics, Chemistry, </a:t>
            </a:r>
            <a:r>
              <a:rPr lang="en-US" dirty="0" err="1"/>
              <a:t>Maths</a:t>
            </a:r>
            <a:r>
              <a:rPr lang="en-US" dirty="0"/>
              <a:t> as subjects. </a:t>
            </a:r>
          </a:p>
          <a:p>
            <a:r>
              <a:rPr lang="en-US" dirty="0"/>
              <a:t>Use Bean definition inheritance and display student details with/without overriding abstract bean definitions. </a:t>
            </a:r>
          </a:p>
          <a:p>
            <a:endParaRPr lang="en-US" dirty="0"/>
          </a:p>
        </p:txBody>
      </p:sp>
    </p:spTree>
    <p:extLst>
      <p:ext uri="{BB962C8B-B14F-4D97-AF65-F5344CB8AC3E}">
        <p14:creationId xmlns:p14="http://schemas.microsoft.com/office/powerpoint/2010/main" val="248997534"/>
      </p:ext>
    </p:extLst>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pPr marL="342900" indent="-342900"/>
            <a:r>
              <a:rPr lang="en-US" altLang="en-US"/>
              <a:t>Disadvantage of Spring</a:t>
            </a:r>
          </a:p>
        </p:txBody>
      </p:sp>
      <p:sp>
        <p:nvSpPr>
          <p:cNvPr id="136195" name="Content Placeholder 2"/>
          <p:cNvSpPr>
            <a:spLocks noGrp="1"/>
          </p:cNvSpPr>
          <p:nvPr>
            <p:ph sz="quarter" idx="10"/>
          </p:nvPr>
        </p:nvSpPr>
        <p:spPr/>
        <p:txBody>
          <a:bodyPr/>
          <a:lstStyle/>
          <a:p>
            <a:pPr>
              <a:spcAft>
                <a:spcPct val="0"/>
              </a:spcAft>
            </a:pPr>
            <a:r>
              <a:rPr lang="en-US" altLang="en-US"/>
              <a:t>In the early days of Spring, it offered a simpler programming model compared to ejb 2.0. Today that advantage is gone. The JEE spec has evolved and easier to use. </a:t>
            </a:r>
          </a:p>
          <a:p>
            <a:pPr>
              <a:spcAft>
                <a:spcPct val="0"/>
              </a:spcAft>
            </a:pPr>
            <a:r>
              <a:rPr lang="en-US" altLang="en-US"/>
              <a:t>there are no specs when it comes to Spring. Just one company engineering a framework. </a:t>
            </a:r>
          </a:p>
          <a:p>
            <a:pPr>
              <a:spcAft>
                <a:spcPct val="0"/>
              </a:spcAft>
            </a:pPr>
            <a:r>
              <a:rPr lang="en-US" altLang="en-US"/>
              <a:t>Spring can do a lot, integrate with a lot of frameworks, but getting to know all the options requires time. </a:t>
            </a:r>
          </a:p>
          <a:p>
            <a:pPr>
              <a:spcAft>
                <a:spcPct val="0"/>
              </a:spcAft>
            </a:pPr>
            <a:r>
              <a:rPr lang="en-US" altLang="en-US"/>
              <a:t>One of the major criticisms faced by the Spring framework is that it is complex! No so clear focus, more than 2400 classes, 49 other tools and tons of the other things make it complicated for the developers.</a:t>
            </a:r>
          </a:p>
        </p:txBody>
      </p:sp>
      <p:sp>
        <p:nvSpPr>
          <p:cNvPr id="4" name="Rectangle 3">
            <a:extLst>
              <a:ext uri="{FF2B5EF4-FFF2-40B4-BE49-F238E27FC236}">
                <a16:creationId xmlns:a16="http://schemas.microsoft.com/office/drawing/2014/main" id="{63A1FDB4-26AF-4FA4-A020-6423BF0C227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017928171"/>
      </p:ext>
    </p:extLst>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Favorite Questions</a:t>
            </a:r>
          </a:p>
        </p:txBody>
      </p:sp>
      <p:sp>
        <p:nvSpPr>
          <p:cNvPr id="3" name="Content Placeholder 2"/>
          <p:cNvSpPr>
            <a:spLocks noGrp="1"/>
          </p:cNvSpPr>
          <p:nvPr>
            <p:ph sz="quarter" idx="10"/>
          </p:nvPr>
        </p:nvSpPr>
        <p:spPr/>
        <p:txBody>
          <a:bodyPr>
            <a:normAutofit/>
          </a:bodyPr>
          <a:lstStyle/>
          <a:p>
            <a:pPr marL="285750" indent="-285750">
              <a:buFont typeface="Wingdings" panose="05000000000000000000" pitchFamily="2" charset="2"/>
              <a:buChar char="ü"/>
            </a:pPr>
            <a:r>
              <a:rPr lang="en-US" sz="1800" dirty="0">
                <a:solidFill>
                  <a:srgbClr val="0000FF"/>
                </a:solidFill>
              </a:rPr>
              <a:t>What is Cyclic dependency in Spring and how you will find there is a cyclic dependency ?</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How you will remove Spring Cyclic dependency ?</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Suppose I have two beans, One is Prototype and another is Singleton and I am using Singleton reference in </a:t>
            </a:r>
          </a:p>
          <a:p>
            <a:pPr marL="0" indent="0">
              <a:buNone/>
            </a:pPr>
            <a:r>
              <a:rPr lang="en-US" sz="1800" dirty="0">
                <a:solidFill>
                  <a:srgbClr val="0000FF"/>
                </a:solidFill>
              </a:rPr>
              <a:t>    </a:t>
            </a:r>
          </a:p>
          <a:p>
            <a:pPr marL="0" indent="0">
              <a:buNone/>
            </a:pPr>
            <a:r>
              <a:rPr lang="en-US" sz="1800" dirty="0">
                <a:solidFill>
                  <a:srgbClr val="0000FF"/>
                </a:solidFill>
              </a:rPr>
              <a:t>     my Prototype bean then how many objects are created ?</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How many objects are created on 2nd request after Question 3</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How Spring support dependency injection</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What are all the ways of dependency injection provided by Spring.</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Auto Wiring. How it is done in spring.</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Annotations for Auto wiring.</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All the scopes and their details.</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Is spring's singleton bean scope is similar as the Java Singleton pattern?</a:t>
            </a:r>
          </a:p>
          <a:p>
            <a:pPr marL="285750" indent="-285750">
              <a:buFont typeface="Wingdings" panose="05000000000000000000" pitchFamily="2" charset="2"/>
              <a:buChar char="ü"/>
            </a:pPr>
            <a:endParaRPr lang="en-US" sz="1800" dirty="0">
              <a:solidFill>
                <a:srgbClr val="0000FF"/>
              </a:solidFill>
            </a:endParaRPr>
          </a:p>
          <a:p>
            <a:pPr marL="285750" indent="-285750">
              <a:buFont typeface="Wingdings" panose="05000000000000000000" pitchFamily="2" charset="2"/>
              <a:buChar char="ü"/>
            </a:pPr>
            <a:r>
              <a:rPr lang="en-US" sz="1800" dirty="0">
                <a:solidFill>
                  <a:srgbClr val="0000FF"/>
                </a:solidFill>
              </a:rPr>
              <a:t>Spring bean life Cycle</a:t>
            </a:r>
          </a:p>
          <a:p>
            <a:pPr marL="285750" indent="-285750">
              <a:buFont typeface="Wingdings" panose="05000000000000000000" pitchFamily="2" charset="2"/>
              <a:buChar char="ü"/>
            </a:pPr>
            <a:endParaRPr lang="en-US" sz="1800" dirty="0">
              <a:solidFill>
                <a:srgbClr val="0000FF"/>
              </a:solidFill>
            </a:endParaRPr>
          </a:p>
        </p:txBody>
      </p:sp>
      <p:sp>
        <p:nvSpPr>
          <p:cNvPr id="4" name="Rectangle 3">
            <a:extLst>
              <a:ext uri="{FF2B5EF4-FFF2-40B4-BE49-F238E27FC236}">
                <a16:creationId xmlns:a16="http://schemas.microsoft.com/office/drawing/2014/main" id="{9A1FA7E8-F576-4B22-B997-378A5EEF2C4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125197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5" name="Text Placeholder 4"/>
          <p:cNvSpPr>
            <a:spLocks noGrp="1"/>
          </p:cNvSpPr>
          <p:nvPr>
            <p:ph type="body" sz="quarter" idx="13"/>
          </p:nvPr>
        </p:nvSpPr>
        <p:spPr>
          <a:xfrm>
            <a:off x="609599" y="870682"/>
            <a:ext cx="10929257" cy="5092700"/>
          </a:xfrm>
        </p:spPr>
        <p:txBody>
          <a:bodyPr/>
          <a:lstStyle/>
          <a:p>
            <a:r>
              <a:rPr lang="en-US" dirty="0"/>
              <a:t>Basic understanding of Spring framework.</a:t>
            </a:r>
          </a:p>
          <a:p>
            <a:r>
              <a:rPr lang="en-US" dirty="0"/>
              <a:t>Working of Spring container and inversion of Control(IOC)</a:t>
            </a:r>
          </a:p>
          <a:p>
            <a:r>
              <a:rPr lang="en-US" dirty="0"/>
              <a:t>Spring Beans configuration</a:t>
            </a:r>
          </a:p>
          <a:p>
            <a:r>
              <a:rPr lang="en-US" dirty="0"/>
              <a:t>Bean Scopes</a:t>
            </a:r>
          </a:p>
          <a:p>
            <a:r>
              <a:rPr lang="en-US" dirty="0"/>
              <a:t>Dependency Injection</a:t>
            </a:r>
          </a:p>
          <a:p>
            <a:r>
              <a:rPr lang="en-US" dirty="0"/>
              <a:t>Event Handling</a:t>
            </a:r>
          </a:p>
          <a:p>
            <a:r>
              <a:rPr lang="en-US" dirty="0"/>
              <a:t>Disadvantages of Spring</a:t>
            </a:r>
          </a:p>
        </p:txBody>
      </p:sp>
      <p:sp>
        <p:nvSpPr>
          <p:cNvPr id="4" name="Rectangle 3">
            <a:extLst>
              <a:ext uri="{FF2B5EF4-FFF2-40B4-BE49-F238E27FC236}">
                <a16:creationId xmlns:a16="http://schemas.microsoft.com/office/drawing/2014/main" id="{53AE9BE5-BD30-4F3E-A906-C9EC26BACF9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75642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400" y="304800"/>
            <a:ext cx="11230232"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algn="ctr"/>
            <a:r>
              <a:rPr lang="en-US" altLang="en-US" dirty="0"/>
              <a:t>IOC container</a:t>
            </a:r>
          </a:p>
        </p:txBody>
      </p:sp>
      <p:sp>
        <p:nvSpPr>
          <p:cNvPr id="3" name="Content Placeholder 2"/>
          <p:cNvSpPr txBox="1">
            <a:spLocks/>
          </p:cNvSpPr>
          <p:nvPr/>
        </p:nvSpPr>
        <p:spPr>
          <a:xfrm>
            <a:off x="533400" y="990600"/>
            <a:ext cx="11230232" cy="5334000"/>
          </a:xfrm>
          <a:prstGeom prst="rect">
            <a:avLst/>
          </a:prstGeom>
        </p:spPr>
        <p:txBody>
          <a:bodyPr/>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ct val="0"/>
              </a:spcAft>
              <a:buFont typeface="Arial" panose="020B0604020202020204" pitchFamily="34" charset="0"/>
              <a:buNone/>
            </a:pPr>
            <a:r>
              <a:rPr lang="en-US" altLang="en-US" dirty="0"/>
              <a:t>The Spring IoC container makes use of Java POJO classes and configuration metadata to produce a fully configured and executable system or application.</a:t>
            </a:r>
          </a:p>
          <a:p>
            <a:pPr marL="0" indent="0">
              <a:spcAft>
                <a:spcPct val="0"/>
              </a:spcAft>
              <a:buFont typeface="Arial" panose="020B0604020202020204" pitchFamily="34" charset="0"/>
              <a:buNone/>
            </a:pPr>
            <a:endParaRPr lang="en-US" alt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09800"/>
            <a:ext cx="623480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1145959-D3C4-4915-BA70-ED44CFCE2C3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1435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533400" y="337162"/>
            <a:ext cx="11131378" cy="653437"/>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algn="ctr"/>
            <a:r>
              <a:rPr lang="en-US" altLang="en-US" dirty="0"/>
              <a:t>IOC container (continued)</a:t>
            </a:r>
          </a:p>
        </p:txBody>
      </p:sp>
      <p:pic>
        <p:nvPicPr>
          <p:cNvPr id="1026" name="Picture 2" descr="Image result for IOC contai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15" y="1242204"/>
            <a:ext cx="10147940" cy="4927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63245D6-CD58-4BFE-A02B-E98E838A177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98991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917" y="158029"/>
            <a:ext cx="10265434" cy="6092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ACF3EFA-B054-4554-B72A-8C2D42D25CD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31979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33338"/>
            <a:ext cx="9896475" cy="622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F58D1FAC-FF85-45CF-9ADB-7152B230CB5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521244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Image result for spring bean fac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67" y="266679"/>
            <a:ext cx="10578732" cy="57446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06EC1F-AAEB-4E1A-B3D1-C29FEB7499B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31979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304800"/>
            <a:ext cx="11143735"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altLang="en-US" dirty="0"/>
              <a:t>BeanFactory container contd…</a:t>
            </a:r>
          </a:p>
        </p:txBody>
      </p:sp>
      <p:pic>
        <p:nvPicPr>
          <p:cNvPr id="3" name="Content Placeholder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54371" y="4114800"/>
            <a:ext cx="6864440" cy="2219325"/>
          </a:xfrm>
          <a:prstGeom prst="rect">
            <a:avLst/>
          </a:prstGeom>
        </p:spPr>
      </p:pic>
      <p:pic>
        <p:nvPicPr>
          <p:cNvPr id="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95400"/>
            <a:ext cx="4920049"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1981200" y="990600"/>
            <a:ext cx="2108274"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dirty="0"/>
              <a:t>HelloWorld.java</a:t>
            </a:r>
          </a:p>
        </p:txBody>
      </p:sp>
      <p:sp>
        <p:nvSpPr>
          <p:cNvPr id="6" name="TextBox 10"/>
          <p:cNvSpPr txBox="1">
            <a:spLocks noChangeArrowheads="1"/>
          </p:cNvSpPr>
          <p:nvPr/>
        </p:nvSpPr>
        <p:spPr bwMode="auto">
          <a:xfrm>
            <a:off x="2362200" y="3776663"/>
            <a:ext cx="190748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dirty="0"/>
              <a:t>MainApp.java</a:t>
            </a:r>
          </a:p>
        </p:txBody>
      </p:sp>
      <p:sp>
        <p:nvSpPr>
          <p:cNvPr id="7" name="TextBox 12"/>
          <p:cNvSpPr txBox="1">
            <a:spLocks noChangeArrowheads="1"/>
          </p:cNvSpPr>
          <p:nvPr/>
        </p:nvSpPr>
        <p:spPr bwMode="auto">
          <a:xfrm>
            <a:off x="6030913" y="957263"/>
            <a:ext cx="149126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dirty="0"/>
              <a:t>Beans.xml</a:t>
            </a:r>
          </a:p>
        </p:txBody>
      </p:sp>
      <p:pic>
        <p:nvPicPr>
          <p:cNvPr id="8"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5266" y="1295399"/>
            <a:ext cx="562206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96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Image result for spring application con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441" y="1520296"/>
            <a:ext cx="9090026" cy="43815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533399" y="304800"/>
            <a:ext cx="11205519"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algn="ctr"/>
            <a:r>
              <a:rPr lang="en-US" altLang="en-US" dirty="0"/>
              <a:t>ApplicationContext</a:t>
            </a:r>
          </a:p>
        </p:txBody>
      </p:sp>
      <p:sp>
        <p:nvSpPr>
          <p:cNvPr id="4" name="Rectangle 3">
            <a:extLst>
              <a:ext uri="{FF2B5EF4-FFF2-40B4-BE49-F238E27FC236}">
                <a16:creationId xmlns:a16="http://schemas.microsoft.com/office/drawing/2014/main" id="{3D575A77-8B0F-4D41-BDE9-68F7DB2B276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76300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304800"/>
            <a:ext cx="11205519"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altLang="en-US" dirty="0"/>
              <a:t>ApplicationContext container contd…</a:t>
            </a:r>
          </a:p>
        </p:txBody>
      </p:sp>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295400"/>
            <a:ext cx="5047531"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p:cNvSpPr txBox="1">
            <a:spLocks noChangeArrowheads="1"/>
          </p:cNvSpPr>
          <p:nvPr/>
        </p:nvSpPr>
        <p:spPr bwMode="auto">
          <a:xfrm>
            <a:off x="1981199" y="990600"/>
            <a:ext cx="2119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dirty="0"/>
              <a:t>HelloWorld.java</a:t>
            </a:r>
          </a:p>
        </p:txBody>
      </p:sp>
      <p:sp>
        <p:nvSpPr>
          <p:cNvPr id="5" name="TextBox 10"/>
          <p:cNvSpPr txBox="1">
            <a:spLocks noChangeArrowheads="1"/>
          </p:cNvSpPr>
          <p:nvPr/>
        </p:nvSpPr>
        <p:spPr bwMode="auto">
          <a:xfrm>
            <a:off x="2362200" y="3776663"/>
            <a:ext cx="1918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a:t>MainApp.java</a:t>
            </a:r>
          </a:p>
        </p:txBody>
      </p:sp>
      <p:sp>
        <p:nvSpPr>
          <p:cNvPr id="6" name="TextBox 12"/>
          <p:cNvSpPr txBox="1">
            <a:spLocks noChangeArrowheads="1"/>
          </p:cNvSpPr>
          <p:nvPr/>
        </p:nvSpPr>
        <p:spPr bwMode="auto">
          <a:xfrm>
            <a:off x="6030913" y="957263"/>
            <a:ext cx="1499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a:t>Beans.xml</a:t>
            </a:r>
          </a:p>
        </p:txBody>
      </p:sp>
      <p:pic>
        <p:nvPicPr>
          <p:cNvPr id="7"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38200" y="4125913"/>
            <a:ext cx="7659628" cy="2324100"/>
          </a:xfrm>
          <a:prstGeom prst="rect">
            <a:avLst/>
          </a:prstGeom>
        </p:spPr>
      </p:pic>
      <p:pic>
        <p:nvPicPr>
          <p:cNvPr id="8"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6158" y="1295399"/>
            <a:ext cx="565323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DDC462C-F1F6-4FC5-902D-43C4220D498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221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22423"/>
            <a:ext cx="5483384" cy="5937078"/>
          </a:xfrm>
        </p:spPr>
        <p:txBody>
          <a:bodyPr anchor="t">
            <a:normAutofit fontScale="85000" lnSpcReduction="10000"/>
          </a:bodyPr>
          <a:lstStyle/>
          <a:p>
            <a:pPr>
              <a:buFont typeface="Arial" charset="0"/>
              <a:buChar char="•"/>
              <a:defRPr/>
            </a:pPr>
            <a:endParaRPr lang="en-US" dirty="0"/>
          </a:p>
          <a:p>
            <a:pPr>
              <a:buFont typeface="Arial" charset="0"/>
              <a:buChar char="•"/>
              <a:defRPr/>
            </a:pPr>
            <a:r>
              <a:rPr lang="en-US" dirty="0"/>
              <a:t>Introduction to Spring</a:t>
            </a:r>
          </a:p>
          <a:p>
            <a:pPr lvl="1">
              <a:defRPr/>
            </a:pPr>
            <a:r>
              <a:rPr lang="en-US" dirty="0"/>
              <a:t>Spring Overview</a:t>
            </a:r>
          </a:p>
          <a:p>
            <a:pPr lvl="1">
              <a:defRPr/>
            </a:pPr>
            <a:r>
              <a:rPr lang="en-US" dirty="0"/>
              <a:t>Advantage of Spring</a:t>
            </a:r>
          </a:p>
          <a:p>
            <a:pPr lvl="1">
              <a:defRPr/>
            </a:pPr>
            <a:r>
              <a:rPr lang="en-US" dirty="0"/>
              <a:t>Architecture of Spring</a:t>
            </a:r>
          </a:p>
          <a:p>
            <a:pPr lvl="1">
              <a:defRPr/>
            </a:pPr>
            <a:r>
              <a:rPr lang="en-US" dirty="0"/>
              <a:t>Core Container</a:t>
            </a:r>
          </a:p>
          <a:p>
            <a:pPr>
              <a:defRPr/>
            </a:pPr>
            <a:endParaRPr lang="en-US" dirty="0"/>
          </a:p>
          <a:p>
            <a:pPr>
              <a:defRPr/>
            </a:pPr>
            <a:r>
              <a:rPr lang="en-US" dirty="0"/>
              <a:t>Spring Container</a:t>
            </a:r>
          </a:p>
          <a:p>
            <a:pPr lvl="1">
              <a:defRPr/>
            </a:pPr>
            <a:r>
              <a:rPr lang="en-US" dirty="0"/>
              <a:t>Spring IOC Container</a:t>
            </a:r>
          </a:p>
          <a:p>
            <a:pPr lvl="1">
              <a:defRPr/>
            </a:pPr>
            <a:r>
              <a:rPr lang="en-US" dirty="0"/>
              <a:t>BeanFactory container</a:t>
            </a:r>
          </a:p>
          <a:p>
            <a:pPr lvl="1">
              <a:defRPr/>
            </a:pPr>
            <a:r>
              <a:rPr lang="en-US" dirty="0"/>
              <a:t>ApplicationContext container</a:t>
            </a:r>
          </a:p>
          <a:p>
            <a:pPr lvl="1">
              <a:defRPr/>
            </a:pPr>
            <a:endParaRPr lang="en-US" dirty="0"/>
          </a:p>
          <a:p>
            <a:pPr>
              <a:defRPr/>
            </a:pPr>
            <a:r>
              <a:rPr lang="en-US" dirty="0"/>
              <a:t>Bean Definition</a:t>
            </a:r>
          </a:p>
          <a:p>
            <a:pPr lvl="1">
              <a:defRPr/>
            </a:pPr>
            <a:r>
              <a:rPr lang="en-US" dirty="0"/>
              <a:t>XML based configuration</a:t>
            </a:r>
          </a:p>
          <a:p>
            <a:pPr lvl="1">
              <a:defRPr/>
            </a:pPr>
            <a:r>
              <a:rPr lang="en-US" dirty="0"/>
              <a:t>Annotation based configuration</a:t>
            </a:r>
          </a:p>
          <a:p>
            <a:pPr lvl="1">
              <a:defRPr/>
            </a:pPr>
            <a:endParaRPr lang="en-US" dirty="0"/>
          </a:p>
          <a:p>
            <a:pPr>
              <a:defRPr/>
            </a:pPr>
            <a:r>
              <a:rPr lang="en-US" dirty="0"/>
              <a:t>Bean Scopes</a:t>
            </a:r>
          </a:p>
          <a:p>
            <a:pPr lvl="1">
              <a:defRPr/>
            </a:pPr>
            <a:r>
              <a:rPr lang="en-US" dirty="0"/>
              <a:t>Introduction</a:t>
            </a:r>
          </a:p>
          <a:p>
            <a:pPr lvl="1">
              <a:defRPr/>
            </a:pPr>
            <a:r>
              <a:rPr lang="en-US" dirty="0"/>
              <a:t>Bean Lifecycle</a:t>
            </a:r>
          </a:p>
          <a:p>
            <a:pPr lvl="1">
              <a:defRPr/>
            </a:pPr>
            <a:r>
              <a:rPr lang="en-US" dirty="0"/>
              <a:t>Bean Postprocessor</a:t>
            </a:r>
          </a:p>
        </p:txBody>
      </p:sp>
    </p:spTree>
    <p:extLst>
      <p:ext uri="{BB962C8B-B14F-4D97-AF65-F5344CB8AC3E}">
        <p14:creationId xmlns:p14="http://schemas.microsoft.com/office/powerpoint/2010/main" val="3231390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304800"/>
            <a:ext cx="11168449"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altLang="en-US" dirty="0"/>
              <a:t>BeanFactory vs ApplicationContext container</a:t>
            </a:r>
          </a:p>
        </p:txBody>
      </p:sp>
      <p:graphicFrame>
        <p:nvGraphicFramePr>
          <p:cNvPr id="3" name="Content Placeholder 2"/>
          <p:cNvGraphicFramePr>
            <a:graphicFrameLocks/>
          </p:cNvGraphicFramePr>
          <p:nvPr>
            <p:extLst>
              <p:ext uri="{D42A27DB-BD31-4B8C-83A1-F6EECF244321}">
                <p14:modId xmlns:p14="http://schemas.microsoft.com/office/powerpoint/2010/main" val="1347214736"/>
              </p:ext>
            </p:extLst>
          </p:nvPr>
        </p:nvGraphicFramePr>
        <p:xfrm>
          <a:off x="533400" y="1600200"/>
          <a:ext cx="11168448" cy="3291840"/>
        </p:xfrm>
        <a:graphic>
          <a:graphicData uri="http://schemas.openxmlformats.org/drawingml/2006/table">
            <a:tbl>
              <a:tblPr/>
              <a:tblGrid>
                <a:gridCol w="3722816">
                  <a:extLst>
                    <a:ext uri="{9D8B030D-6E8A-4147-A177-3AD203B41FA5}">
                      <a16:colId xmlns:a16="http://schemas.microsoft.com/office/drawing/2014/main" val="20000"/>
                    </a:ext>
                  </a:extLst>
                </a:gridCol>
                <a:gridCol w="3722816">
                  <a:extLst>
                    <a:ext uri="{9D8B030D-6E8A-4147-A177-3AD203B41FA5}">
                      <a16:colId xmlns:a16="http://schemas.microsoft.com/office/drawing/2014/main" val="20001"/>
                    </a:ext>
                  </a:extLst>
                </a:gridCol>
                <a:gridCol w="3722816">
                  <a:extLst>
                    <a:ext uri="{9D8B030D-6E8A-4147-A177-3AD203B41FA5}">
                      <a16:colId xmlns:a16="http://schemas.microsoft.com/office/drawing/2014/main" val="20002"/>
                    </a:ext>
                  </a:extLst>
                </a:gridCol>
              </a:tblGrid>
              <a:tr h="0">
                <a:tc>
                  <a:txBody>
                    <a:bodyPr/>
                    <a:lstStyle/>
                    <a:p>
                      <a:pPr algn="ctr"/>
                      <a:r>
                        <a:rPr lang="en-US" b="1" dirty="0"/>
                        <a:t>Feature</a:t>
                      </a:r>
                    </a:p>
                  </a:txBody>
                  <a:tcPr anchor="ctr">
                    <a:lnL>
                      <a:noFill/>
                    </a:lnL>
                    <a:lnR>
                      <a:noFill/>
                    </a:lnR>
                    <a:lnT>
                      <a:noFill/>
                    </a:lnT>
                    <a:lnB>
                      <a:noFill/>
                    </a:lnB>
                  </a:tcPr>
                </a:tc>
                <a:tc>
                  <a:txBody>
                    <a:bodyPr/>
                    <a:lstStyle/>
                    <a:p>
                      <a:pPr algn="ctr"/>
                      <a:r>
                        <a:rPr lang="en-US" b="1" dirty="0"/>
                        <a:t>BeanFactory</a:t>
                      </a:r>
                    </a:p>
                  </a:txBody>
                  <a:tcPr anchor="ctr">
                    <a:lnL>
                      <a:noFill/>
                    </a:lnL>
                    <a:lnR>
                      <a:noFill/>
                    </a:lnR>
                    <a:lnT>
                      <a:noFill/>
                    </a:lnT>
                    <a:lnB>
                      <a:noFill/>
                    </a:lnB>
                  </a:tcPr>
                </a:tc>
                <a:tc>
                  <a:txBody>
                    <a:bodyPr/>
                    <a:lstStyle/>
                    <a:p>
                      <a:pPr algn="ctr"/>
                      <a:r>
                        <a:rPr lang="en-US" b="1" dirty="0"/>
                        <a:t>ApplicationContext</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pPr algn="l"/>
                      <a:r>
                        <a:rPr lang="en-US"/>
                        <a:t>Bean instantiation/wiring</a:t>
                      </a:r>
                    </a:p>
                  </a:txBody>
                  <a:tcPr anchor="ctr">
                    <a:lnL>
                      <a:noFill/>
                    </a:lnL>
                    <a:lnR>
                      <a:noFill/>
                    </a:lnR>
                    <a:lnT>
                      <a:noFill/>
                    </a:lnT>
                    <a:lnB>
                      <a:noFill/>
                    </a:lnB>
                  </a:tcPr>
                </a:tc>
                <a:tc>
                  <a:txBody>
                    <a:bodyPr/>
                    <a:lstStyle/>
                    <a:p>
                      <a:pPr algn="ctr"/>
                      <a:r>
                        <a:rPr lang="en-US"/>
                        <a:t>Yes</a:t>
                      </a:r>
                    </a:p>
                  </a:txBody>
                  <a:tcPr anchor="ctr">
                    <a:lnL>
                      <a:noFill/>
                    </a:lnL>
                    <a:lnR>
                      <a:noFill/>
                    </a:lnR>
                    <a:lnT>
                      <a:noFill/>
                    </a:lnT>
                    <a:lnB>
                      <a:noFill/>
                    </a:lnB>
                  </a:tcPr>
                </a:tc>
                <a:tc>
                  <a:txBody>
                    <a:bodyPr/>
                    <a:lstStyle/>
                    <a:p>
                      <a:pPr algn="ctr"/>
                      <a:r>
                        <a:rPr lang="en-US" dirty="0"/>
                        <a:t>Yes</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pPr algn="l"/>
                      <a:r>
                        <a:rPr lang="en-US" dirty="0"/>
                        <a:t>Automatic BeanPostProcessor registration</a:t>
                      </a:r>
                    </a:p>
                  </a:txBody>
                  <a:tcPr anchor="ctr">
                    <a:lnL>
                      <a:noFill/>
                    </a:lnL>
                    <a:lnR>
                      <a:noFill/>
                    </a:lnR>
                    <a:lnT>
                      <a:noFill/>
                    </a:lnT>
                    <a:lnB>
                      <a:noFill/>
                    </a:lnB>
                  </a:tcPr>
                </a:tc>
                <a:tc>
                  <a:txBody>
                    <a:bodyPr/>
                    <a:lstStyle/>
                    <a:p>
                      <a:pPr algn="ctr"/>
                      <a:r>
                        <a:rPr lang="en-US"/>
                        <a:t>No</a:t>
                      </a:r>
                    </a:p>
                  </a:txBody>
                  <a:tcPr anchor="ctr">
                    <a:lnL>
                      <a:noFill/>
                    </a:lnL>
                    <a:lnR>
                      <a:noFill/>
                    </a:lnR>
                    <a:lnT>
                      <a:noFill/>
                    </a:lnT>
                    <a:lnB>
                      <a:noFill/>
                    </a:lnB>
                  </a:tcPr>
                </a:tc>
                <a:tc>
                  <a:txBody>
                    <a:bodyPr/>
                    <a:lstStyle/>
                    <a:p>
                      <a:pPr algn="ctr"/>
                      <a:r>
                        <a:rPr lang="en-US" dirty="0"/>
                        <a:t>Yes</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pPr algn="l"/>
                      <a:r>
                        <a:rPr lang="en-US"/>
                        <a:t>Automatic BeanFactoryPostProcessor registration</a:t>
                      </a:r>
                    </a:p>
                  </a:txBody>
                  <a:tcPr anchor="ctr">
                    <a:lnL>
                      <a:noFill/>
                    </a:lnL>
                    <a:lnR>
                      <a:noFill/>
                    </a:lnR>
                    <a:lnT>
                      <a:noFill/>
                    </a:lnT>
                    <a:lnB>
                      <a:noFill/>
                    </a:lnB>
                  </a:tcPr>
                </a:tc>
                <a:tc>
                  <a:txBody>
                    <a:bodyPr/>
                    <a:lstStyle/>
                    <a:p>
                      <a:pPr algn="ctr"/>
                      <a:r>
                        <a:rPr lang="en-US"/>
                        <a:t>No</a:t>
                      </a:r>
                    </a:p>
                  </a:txBody>
                  <a:tcPr anchor="ctr">
                    <a:lnL>
                      <a:noFill/>
                    </a:lnL>
                    <a:lnR>
                      <a:noFill/>
                    </a:lnR>
                    <a:lnT>
                      <a:noFill/>
                    </a:lnT>
                    <a:lnB>
                      <a:noFill/>
                    </a:lnB>
                  </a:tcPr>
                </a:tc>
                <a:tc>
                  <a:txBody>
                    <a:bodyPr/>
                    <a:lstStyle/>
                    <a:p>
                      <a:pPr algn="ctr"/>
                      <a:r>
                        <a:rPr lang="en-US" dirty="0"/>
                        <a:t>Yes</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pPr algn="l"/>
                      <a:r>
                        <a:rPr lang="en-US"/>
                        <a:t>Convenient MessageSource access (for i18n)</a:t>
                      </a:r>
                    </a:p>
                  </a:txBody>
                  <a:tcPr anchor="ctr">
                    <a:lnL>
                      <a:noFill/>
                    </a:lnL>
                    <a:lnR>
                      <a:noFill/>
                    </a:lnR>
                    <a:lnT>
                      <a:noFill/>
                    </a:lnT>
                    <a:lnB>
                      <a:noFill/>
                    </a:lnB>
                  </a:tcPr>
                </a:tc>
                <a:tc>
                  <a:txBody>
                    <a:bodyPr/>
                    <a:lstStyle/>
                    <a:p>
                      <a:pPr algn="ctr"/>
                      <a:r>
                        <a:rPr lang="en-US"/>
                        <a:t>No</a:t>
                      </a:r>
                    </a:p>
                  </a:txBody>
                  <a:tcPr anchor="ctr">
                    <a:lnL>
                      <a:noFill/>
                    </a:lnL>
                    <a:lnR>
                      <a:noFill/>
                    </a:lnR>
                    <a:lnT>
                      <a:noFill/>
                    </a:lnT>
                    <a:lnB>
                      <a:noFill/>
                    </a:lnB>
                  </a:tcPr>
                </a:tc>
                <a:tc>
                  <a:txBody>
                    <a:bodyPr/>
                    <a:lstStyle/>
                    <a:p>
                      <a:pPr algn="ctr"/>
                      <a:r>
                        <a:rPr lang="en-US" dirty="0"/>
                        <a:t>Yes</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pPr algn="l"/>
                      <a:r>
                        <a:rPr lang="en-US" dirty="0"/>
                        <a:t>ApplicationEvent publication</a:t>
                      </a:r>
                    </a:p>
                  </a:txBody>
                  <a:tcPr anchor="ctr">
                    <a:lnL>
                      <a:noFill/>
                    </a:lnL>
                    <a:lnR>
                      <a:noFill/>
                    </a:lnR>
                    <a:lnT>
                      <a:noFill/>
                    </a:lnT>
                    <a:lnB>
                      <a:noFill/>
                    </a:lnB>
                  </a:tcPr>
                </a:tc>
                <a:tc>
                  <a:txBody>
                    <a:bodyPr/>
                    <a:lstStyle/>
                    <a:p>
                      <a:pPr algn="ctr"/>
                      <a:r>
                        <a:rPr lang="en-US"/>
                        <a:t>No</a:t>
                      </a:r>
                    </a:p>
                  </a:txBody>
                  <a:tcPr anchor="ctr">
                    <a:lnL>
                      <a:noFill/>
                    </a:lnL>
                    <a:lnR>
                      <a:noFill/>
                    </a:lnR>
                    <a:lnT>
                      <a:noFill/>
                    </a:lnT>
                    <a:lnB>
                      <a:noFill/>
                    </a:lnB>
                  </a:tcPr>
                </a:tc>
                <a:tc>
                  <a:txBody>
                    <a:bodyPr/>
                    <a:lstStyle/>
                    <a:p>
                      <a:pPr algn="ctr"/>
                      <a:r>
                        <a:rPr lang="en-US" dirty="0"/>
                        <a:t>Yes</a:t>
                      </a:r>
                    </a:p>
                  </a:txBody>
                  <a:tcPr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90D11CF1-2074-4D86-B8D5-1E1BA062A0D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09392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64" y="139508"/>
            <a:ext cx="10573789" cy="64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0A5BD79-359B-439D-94F9-C86A5D762D5E}"/>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00920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82" y="266007"/>
            <a:ext cx="11426399" cy="455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AD63421-7A24-46D5-924E-2D294E0B7D3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735374396"/>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4" y="249381"/>
            <a:ext cx="11456099" cy="4438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B66D9B03-CDE1-4ADB-A643-24F8C80885FE}"/>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619630795"/>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lgn="ctr"/>
            <a:r>
              <a:rPr lang="en-US" altLang="en-US" dirty="0"/>
              <a:t>XML based configuration</a:t>
            </a:r>
          </a:p>
        </p:txBody>
      </p:sp>
      <p:pic>
        <p:nvPicPr>
          <p:cNvPr id="327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9789" y="1047404"/>
            <a:ext cx="8495607" cy="518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8662783-CB91-4108-86BD-36D3068631B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67689139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257172"/>
            <a:ext cx="11155679" cy="547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DFAB3002-FB8E-4B35-8F19-9FF686E7603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570571950"/>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 y="256321"/>
            <a:ext cx="11006051" cy="5991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C46A5A7-7763-471D-A9EF-6A350DF1DE2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10727960"/>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50" y="299257"/>
            <a:ext cx="10831291" cy="575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91EE9FF-AB00-4DF3-8771-9A4596DF021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022941580"/>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24" name="Picture 4" descr="Image result for dependency injection in sp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667" y="109537"/>
            <a:ext cx="10295466" cy="59356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80D311-37BD-4314-91F7-D5A19F02EBD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20694378"/>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 y="0"/>
            <a:ext cx="12068175" cy="6291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3253AA5-089D-495D-97EC-AA11D997763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327779368"/>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5" name="Content Placeholder 4"/>
          <p:cNvSpPr>
            <a:spLocks noGrp="1"/>
          </p:cNvSpPr>
          <p:nvPr>
            <p:ph idx="1"/>
          </p:nvPr>
        </p:nvSpPr>
        <p:spPr/>
        <p:txBody>
          <a:bodyPr/>
          <a:lstStyle/>
          <a:p>
            <a:r>
              <a:rPr lang="en-US" dirty="0"/>
              <a:t>understanding of Spring framework.</a:t>
            </a:r>
          </a:p>
          <a:p>
            <a:r>
              <a:rPr lang="en-US" dirty="0"/>
              <a:t>Working of Spring container and inversion of Control(IOC)</a:t>
            </a:r>
          </a:p>
          <a:p>
            <a:r>
              <a:rPr lang="en-US" dirty="0"/>
              <a:t>Spring Beans configuration</a:t>
            </a:r>
          </a:p>
          <a:p>
            <a:r>
              <a:rPr lang="en-US" dirty="0"/>
              <a:t>Bean Scopes</a:t>
            </a:r>
          </a:p>
          <a:p>
            <a:r>
              <a:rPr lang="en-US" dirty="0"/>
              <a:t>Dependency Injection</a:t>
            </a:r>
          </a:p>
          <a:p>
            <a:r>
              <a:rPr lang="en-US" dirty="0"/>
              <a:t>Event Handling</a:t>
            </a:r>
          </a:p>
        </p:txBody>
      </p:sp>
      <p:sp>
        <p:nvSpPr>
          <p:cNvPr id="6" name="Rectangle 5">
            <a:extLst>
              <a:ext uri="{FF2B5EF4-FFF2-40B4-BE49-F238E27FC236}">
                <a16:creationId xmlns:a16="http://schemas.microsoft.com/office/drawing/2014/main" id="{10546685-6F70-4ED2-BB68-E6CEDB95C601}"/>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4975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6254"/>
            <a:ext cx="10274531" cy="6113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B6533C34-37C2-4380-BFE5-CFEC2BF0BB5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124159886"/>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87" y="151257"/>
            <a:ext cx="10922924" cy="603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F12DCD0-DC19-43DA-9235-16DD5AC2829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765938124"/>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marL="342900" indent="-342900" algn="ctr"/>
            <a:r>
              <a:rPr lang="en-US" altLang="en-US" dirty="0"/>
              <a:t>Setter-based dependency injection (Contd.)</a:t>
            </a:r>
          </a:p>
        </p:txBody>
      </p:sp>
      <p:pic>
        <p:nvPicPr>
          <p:cNvPr id="80901"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8187" y="1776067"/>
            <a:ext cx="4199578" cy="343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8198" y="1134197"/>
            <a:ext cx="4544493"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C7F9427-E635-46B0-80CA-B7F14F03CB3A}"/>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435419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marL="342900" indent="-342900"/>
            <a:r>
              <a:rPr lang="en-US" altLang="en-US" dirty="0"/>
              <a:t>Setter-based dependency injection contd…</a:t>
            </a:r>
          </a:p>
        </p:txBody>
      </p:sp>
      <p:pic>
        <p:nvPicPr>
          <p:cNvPr id="82948"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2902" y="1039815"/>
            <a:ext cx="6084917" cy="40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7477" y="1895302"/>
            <a:ext cx="6134215" cy="343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42F6250-F962-4D2E-95B8-6D2E3A9C097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10545301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53" y="125579"/>
            <a:ext cx="10008523" cy="6108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73CD578-4BD8-4105-9015-4B47BF30EAE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346593940"/>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657" y="116378"/>
            <a:ext cx="9543011" cy="611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8A5E1325-FBD6-4AD0-A375-E39776032C6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278982274"/>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6" y="100602"/>
            <a:ext cx="11205556" cy="598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5173F12-4A75-429B-8DC8-AD24255E693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823375717"/>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78" y="133004"/>
            <a:ext cx="10291155" cy="593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0588CCA-E302-4068-B207-419191BF473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42367192"/>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a:t>Constructor-based dependency injection contd…</a:t>
            </a:r>
          </a:p>
        </p:txBody>
      </p:sp>
      <p:pic>
        <p:nvPicPr>
          <p:cNvPr id="78851" name="Content Placeholder 11"/>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2055812" y="1081088"/>
            <a:ext cx="4419600" cy="3206707"/>
          </a:xfrm>
        </p:spPr>
      </p:pic>
      <p:pic>
        <p:nvPicPr>
          <p:cNvPr id="78852"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6131" y="4684670"/>
            <a:ext cx="5322887"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18412" y="4684669"/>
            <a:ext cx="28956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14"/>
          <p:cNvSpPr txBox="1">
            <a:spLocks noChangeArrowheads="1"/>
          </p:cNvSpPr>
          <p:nvPr/>
        </p:nvSpPr>
        <p:spPr bwMode="auto">
          <a:xfrm>
            <a:off x="3355975" y="754064"/>
            <a:ext cx="1371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Student.java</a:t>
            </a:r>
          </a:p>
        </p:txBody>
      </p:sp>
      <p:sp>
        <p:nvSpPr>
          <p:cNvPr id="78856" name="TextBox 15"/>
          <p:cNvSpPr txBox="1">
            <a:spLocks noChangeArrowheads="1"/>
          </p:cNvSpPr>
          <p:nvPr/>
        </p:nvSpPr>
        <p:spPr bwMode="auto">
          <a:xfrm>
            <a:off x="7996237" y="763589"/>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Beans.xml</a:t>
            </a:r>
          </a:p>
        </p:txBody>
      </p:sp>
      <p:sp>
        <p:nvSpPr>
          <p:cNvPr id="78857" name="TextBox 16"/>
          <p:cNvSpPr txBox="1">
            <a:spLocks noChangeArrowheads="1"/>
          </p:cNvSpPr>
          <p:nvPr/>
        </p:nvSpPr>
        <p:spPr bwMode="auto">
          <a:xfrm>
            <a:off x="3355975" y="4378283"/>
            <a:ext cx="1371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dirty="0"/>
              <a:t>MainApp.java</a:t>
            </a:r>
          </a:p>
        </p:txBody>
      </p:sp>
      <p:sp>
        <p:nvSpPr>
          <p:cNvPr id="78858" name="TextBox 17"/>
          <p:cNvSpPr txBox="1">
            <a:spLocks noChangeArrowheads="1"/>
          </p:cNvSpPr>
          <p:nvPr/>
        </p:nvSpPr>
        <p:spPr bwMode="auto">
          <a:xfrm>
            <a:off x="8653676" y="4376695"/>
            <a:ext cx="1292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dirty="0"/>
              <a:t>Address.java</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837" y="1060451"/>
            <a:ext cx="39624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2B199CB3-DD8C-441F-A751-AD0620457BC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6852135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marL="342900" indent="-342900"/>
            <a:r>
              <a:rPr lang="en-US" altLang="en-US" dirty="0"/>
              <a:t>Exercise</a:t>
            </a:r>
          </a:p>
        </p:txBody>
      </p:sp>
      <p:sp>
        <p:nvSpPr>
          <p:cNvPr id="2" name="Content Placeholder 1"/>
          <p:cNvSpPr>
            <a:spLocks noGrp="1"/>
          </p:cNvSpPr>
          <p:nvPr>
            <p:ph idx="1"/>
          </p:nvPr>
        </p:nvSpPr>
        <p:spPr/>
        <p:txBody>
          <a:bodyPr/>
          <a:lstStyle/>
          <a:p>
            <a:r>
              <a:rPr lang="en-US" dirty="0"/>
              <a:t>Modify student bean created earlier to demonstrate constructor &amp; setter based injection. </a:t>
            </a:r>
          </a:p>
          <a:p>
            <a:r>
              <a:rPr lang="en-US" dirty="0"/>
              <a:t>Include both injection techniques in the same bean and check which one is overridden. </a:t>
            </a:r>
          </a:p>
        </p:txBody>
      </p:sp>
      <p:sp>
        <p:nvSpPr>
          <p:cNvPr id="4" name="Rectangle 3">
            <a:extLst>
              <a:ext uri="{FF2B5EF4-FFF2-40B4-BE49-F238E27FC236}">
                <a16:creationId xmlns:a16="http://schemas.microsoft.com/office/drawing/2014/main" id="{1DE3B721-2CBC-47FA-8083-A7B230CA854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99634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533400" y="304800"/>
            <a:ext cx="11057238"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altLang="en-US" dirty="0">
                <a:solidFill>
                  <a:srgbClr val="0A2A74"/>
                </a:solidFill>
              </a:rPr>
              <a:t>What is Spring Framework?</a:t>
            </a:r>
          </a:p>
        </p:txBody>
      </p:sp>
      <p:sp>
        <p:nvSpPr>
          <p:cNvPr id="6" name="Content Placeholder 2"/>
          <p:cNvSpPr txBox="1">
            <a:spLocks/>
          </p:cNvSpPr>
          <p:nvPr/>
        </p:nvSpPr>
        <p:spPr>
          <a:xfrm>
            <a:off x="533400" y="990600"/>
            <a:ext cx="11057238" cy="5334000"/>
          </a:xfrm>
          <a:prstGeom prst="rect">
            <a:avLst/>
          </a:prstGeom>
        </p:spPr>
        <p:txBody>
          <a:bodyPr/>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endParaRPr lang="en-US" dirty="0"/>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3980"/>
            <a:ext cx="9829147" cy="411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6BA3046B-63FD-4671-9458-8358E3046A9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974939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algn="ctr"/>
            <a:r>
              <a:rPr lang="en-US" altLang="en-US" dirty="0"/>
              <a:t>Beans Auto-Wiring</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75" y="1148751"/>
            <a:ext cx="101250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CBBC3366-DEEE-4AE9-8AB6-CD03CADB330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442725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marL="342900" indent="-342900"/>
            <a:r>
              <a:rPr lang="en-US" altLang="en-US" dirty="0"/>
              <a:t>Beans Auto-Wiring contd…</a:t>
            </a:r>
          </a:p>
        </p:txBody>
      </p:sp>
      <p:pic>
        <p:nvPicPr>
          <p:cNvPr id="266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935037"/>
            <a:ext cx="10606147" cy="4873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478732-071B-4E0D-9FAE-B32B7550A1B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19457794"/>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dirty="0"/>
              <a:t>Autowiring '</a:t>
            </a:r>
            <a:r>
              <a:rPr lang="en-US" altLang="en-US" dirty="0" err="1"/>
              <a:t>byName</a:t>
            </a:r>
            <a:r>
              <a:rPr lang="en-US" altLang="en-US" dirty="0"/>
              <a:t>'</a:t>
            </a:r>
          </a:p>
        </p:txBody>
      </p:sp>
      <p:pic>
        <p:nvPicPr>
          <p:cNvPr id="8909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7548" y="1064030"/>
            <a:ext cx="4605251" cy="464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318" y="1064030"/>
            <a:ext cx="4886700" cy="560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B1EB5CF-33C8-4DBA-BBD7-F8382013C080}"/>
              </a:ext>
            </a:extLst>
          </p:cNvPr>
          <p:cNvSpPr/>
          <p:nvPr/>
        </p:nvSpPr>
        <p:spPr>
          <a:xfrm>
            <a:off x="11675581" y="-47702"/>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9869109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marL="342900" indent="-342900"/>
            <a:r>
              <a:rPr lang="en-US" altLang="en-US" dirty="0"/>
              <a:t>Autowiring '</a:t>
            </a:r>
            <a:r>
              <a:rPr lang="en-US" altLang="en-US" dirty="0" err="1"/>
              <a:t>byName</a:t>
            </a:r>
            <a:r>
              <a:rPr lang="en-US" altLang="en-US" dirty="0"/>
              <a:t>‘ contd…</a:t>
            </a:r>
          </a:p>
        </p:txBody>
      </p:sp>
      <p:sp>
        <p:nvSpPr>
          <p:cNvPr id="91141" name="TextBox 5"/>
          <p:cNvSpPr txBox="1">
            <a:spLocks noChangeArrowheads="1"/>
          </p:cNvSpPr>
          <p:nvPr/>
        </p:nvSpPr>
        <p:spPr bwMode="auto">
          <a:xfrm>
            <a:off x="6323012" y="3886200"/>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911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276" y="1280097"/>
            <a:ext cx="4355985" cy="505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9948" y="1357703"/>
            <a:ext cx="6030488" cy="338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34927F2-413C-449E-BB4E-85443138895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2728551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dirty="0"/>
              <a:t>Autowiring '</a:t>
            </a:r>
            <a:r>
              <a:rPr lang="en-US" altLang="en-US" dirty="0" err="1"/>
              <a:t>byType</a:t>
            </a:r>
            <a:r>
              <a:rPr lang="en-US" altLang="en-US" dirty="0"/>
              <a:t>'</a:t>
            </a:r>
          </a:p>
        </p:txBody>
      </p:sp>
      <p:pic>
        <p:nvPicPr>
          <p:cNvPr id="9318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929" y="1346662"/>
            <a:ext cx="4990300" cy="440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4647" y="1026129"/>
            <a:ext cx="5431184" cy="562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D5B7FB1-5D75-4E43-BA3B-355D481270A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7088774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marL="342900" indent="-342900"/>
            <a:r>
              <a:rPr lang="en-US" altLang="en-US" dirty="0"/>
              <a:t>Autowiring ‘</a:t>
            </a:r>
            <a:r>
              <a:rPr lang="en-US" altLang="en-US" dirty="0" err="1"/>
              <a:t>byType</a:t>
            </a:r>
            <a:r>
              <a:rPr lang="en-US" altLang="en-US" dirty="0"/>
              <a:t>’ contd…</a:t>
            </a:r>
          </a:p>
        </p:txBody>
      </p:sp>
      <p:pic>
        <p:nvPicPr>
          <p:cNvPr id="9523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398" y="1042966"/>
            <a:ext cx="5575271" cy="434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1047" y="1729047"/>
            <a:ext cx="5602777" cy="29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4B92FA-C3A8-45CF-A868-7981E07C7EF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27937307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altLang="en-US" dirty="0"/>
              <a:t>Autowiring by Constructor</a:t>
            </a:r>
          </a:p>
        </p:txBody>
      </p:sp>
      <p:pic>
        <p:nvPicPr>
          <p:cNvPr id="9728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8187" y="1512916"/>
            <a:ext cx="4400002" cy="382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2598" y="957004"/>
            <a:ext cx="5092441"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0237618-7E17-4F67-86B1-0BD96E53260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92804759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pPr marL="342900" indent="-342900"/>
            <a:r>
              <a:rPr lang="en-US" altLang="en-US" dirty="0"/>
              <a:t>Autowiring by Constructor contd…</a:t>
            </a:r>
          </a:p>
        </p:txBody>
      </p:sp>
      <p:pic>
        <p:nvPicPr>
          <p:cNvPr id="993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625" y="985424"/>
            <a:ext cx="5345287" cy="43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7672" y="2208329"/>
            <a:ext cx="5526559" cy="24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DA74FD6-EF67-46D0-8460-C32DBB29FA7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18579625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Bean Definition Inheritance</a:t>
            </a:r>
          </a:p>
        </p:txBody>
      </p:sp>
      <p:sp>
        <p:nvSpPr>
          <p:cNvPr id="70659" name="Content Placeholder 1"/>
          <p:cNvSpPr>
            <a:spLocks noGrp="1"/>
          </p:cNvSpPr>
          <p:nvPr>
            <p:ph sz="quarter" idx="10"/>
          </p:nvPr>
        </p:nvSpPr>
        <p:spPr/>
        <p:txBody>
          <a:bodyPr/>
          <a:lstStyle/>
          <a:p>
            <a:pPr>
              <a:spcAft>
                <a:spcPct val="0"/>
              </a:spcAft>
            </a:pPr>
            <a:endParaRPr lang="en-US" altLang="en-US" dirty="0"/>
          </a:p>
          <a:p>
            <a:pPr>
              <a:spcAft>
                <a:spcPct val="0"/>
              </a:spcAft>
            </a:pPr>
            <a:r>
              <a:rPr lang="en-US" altLang="en-US" dirty="0"/>
              <a:t>Bean definition can be inherited.</a:t>
            </a:r>
          </a:p>
        </p:txBody>
      </p:sp>
      <p:pic>
        <p:nvPicPr>
          <p:cNvPr id="7"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4079" y="881857"/>
            <a:ext cx="32766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82" y="1877503"/>
            <a:ext cx="55911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B68FE970-0652-400C-9EE8-87DC6A07CE0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013513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Bean Definition Inheritance contd…</a:t>
            </a:r>
          </a:p>
        </p:txBody>
      </p:sp>
      <p:pic>
        <p:nvPicPr>
          <p:cNvPr id="72711"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1551" y="5105401"/>
            <a:ext cx="4657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6485" y="1202266"/>
            <a:ext cx="6849534" cy="363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6938FE3-B1D4-483A-AB44-A2837F8F839E}"/>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728815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533400" y="990600"/>
            <a:ext cx="11131378" cy="5334000"/>
          </a:xfrm>
          <a:prstGeom prst="rect">
            <a:avLst/>
          </a:prstGeom>
        </p:spPr>
        <p:txBody>
          <a:bodyPr/>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7525" lvl="1" indent="-285750">
              <a:spcAft>
                <a:spcPct val="0"/>
              </a:spcAft>
              <a:buFont typeface="Arial" panose="020B0604020202020204" pitchFamily="34" charset="0"/>
              <a:buChar char="•"/>
            </a:pPr>
            <a:endParaRPr lang="en-US" altLang="en-US" sz="1600"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419177"/>
            <a:ext cx="9835243" cy="554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C1675A8-FE09-45FA-8738-AF96ABF7E5B1}"/>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640439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pPr marL="342900" indent="-342900"/>
            <a:r>
              <a:rPr lang="en-US" altLang="en-US" dirty="0"/>
              <a:t>Exercise</a:t>
            </a:r>
          </a:p>
        </p:txBody>
      </p:sp>
      <p:sp>
        <p:nvSpPr>
          <p:cNvPr id="2" name="Content Placeholder 1"/>
          <p:cNvSpPr>
            <a:spLocks noGrp="1"/>
          </p:cNvSpPr>
          <p:nvPr>
            <p:ph idx="1"/>
          </p:nvPr>
        </p:nvSpPr>
        <p:spPr/>
        <p:txBody>
          <a:bodyPr/>
          <a:lstStyle/>
          <a:p>
            <a:r>
              <a:rPr lang="en-US" dirty="0"/>
              <a:t>Modify student bean to autowire the field references using different autowire strategies-byname, byType &amp; constructor. </a:t>
            </a:r>
          </a:p>
          <a:p>
            <a:r>
              <a:rPr lang="en-US" dirty="0"/>
              <a:t>Include all in the same bean and check which one takes priority. </a:t>
            </a:r>
          </a:p>
          <a:p>
            <a:r>
              <a:rPr lang="en-US" dirty="0"/>
              <a:t>Include a cyclic dependency and see the Exception. </a:t>
            </a:r>
          </a:p>
          <a:p>
            <a:r>
              <a:rPr lang="en-US" dirty="0"/>
              <a:t>Debug it using ApplicationContextAware &amp; BeanPostProcessor.</a:t>
            </a:r>
          </a:p>
        </p:txBody>
      </p:sp>
      <p:sp>
        <p:nvSpPr>
          <p:cNvPr id="4" name="Rectangle 3">
            <a:extLst>
              <a:ext uri="{FF2B5EF4-FFF2-40B4-BE49-F238E27FC236}">
                <a16:creationId xmlns:a16="http://schemas.microsoft.com/office/drawing/2014/main" id="{E8DDF4A0-99DB-4558-8FA9-BDDE627A1A1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64343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Injecting Inner Beans</a:t>
            </a:r>
          </a:p>
        </p:txBody>
      </p:sp>
      <p:sp>
        <p:nvSpPr>
          <p:cNvPr id="110595" name="Content Placeholder 2"/>
          <p:cNvSpPr>
            <a:spLocks noGrp="1"/>
          </p:cNvSpPr>
          <p:nvPr>
            <p:ph sz="quarter" idx="10"/>
          </p:nvPr>
        </p:nvSpPr>
        <p:spPr/>
        <p:txBody>
          <a:bodyPr/>
          <a:lstStyle/>
          <a:p>
            <a:pPr>
              <a:spcAft>
                <a:spcPct val="0"/>
              </a:spcAft>
            </a:pPr>
            <a:r>
              <a:rPr lang="en-US" altLang="en-US" b="1"/>
              <a:t>inner beans</a:t>
            </a:r>
            <a:r>
              <a:rPr lang="en-US" altLang="en-US"/>
              <a:t> are beans that are defined within the scope of another bean.</a:t>
            </a:r>
          </a:p>
          <a:p>
            <a:pPr>
              <a:spcAft>
                <a:spcPct val="0"/>
              </a:spcAft>
            </a:pPr>
            <a:r>
              <a:rPr lang="en-US" altLang="en-US"/>
              <a:t>a &lt;bean/&gt; element inside the &lt;property/&gt; or &lt;constructor-arg/&gt; elements is called inner bean and it is shown below :</a:t>
            </a:r>
          </a:p>
        </p:txBody>
      </p:sp>
      <p:pic>
        <p:nvPicPr>
          <p:cNvPr id="11059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8187" y="2557464"/>
            <a:ext cx="339090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2495" y="1466461"/>
            <a:ext cx="487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21A9BB7-7B94-484B-A76E-F9561A3EF80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0033073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marL="342900" indent="-342900"/>
            <a:r>
              <a:rPr lang="en-US" altLang="en-US" dirty="0"/>
              <a:t>Injecting Inner Beans contd…</a:t>
            </a:r>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090" y="859526"/>
            <a:ext cx="6360419"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313" y="3252429"/>
            <a:ext cx="5848350"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1BCF072E-228E-4558-9117-3240BF941E4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6162389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404" y="112195"/>
            <a:ext cx="10224654" cy="624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7091427-619F-4598-8469-3C3F82CB872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769197740"/>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pPr marL="342900" indent="-342900" algn="ctr"/>
            <a:r>
              <a:rPr lang="en-US" altLang="en-US" dirty="0"/>
              <a:t>Injecting Collections contd…</a:t>
            </a:r>
          </a:p>
        </p:txBody>
      </p:sp>
      <p:pic>
        <p:nvPicPr>
          <p:cNvPr id="116739"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372350" y="1066800"/>
            <a:ext cx="3065462" cy="2038350"/>
          </a:xfrm>
        </p:spPr>
      </p:pic>
      <p:pic>
        <p:nvPicPr>
          <p:cNvPr id="11674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5812" y="1066801"/>
            <a:ext cx="49911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85078" y="3582988"/>
            <a:ext cx="4627981"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095C565-60DB-4183-B5C8-053B542AD89A}"/>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2193635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pPr marL="342900" indent="-342900" algn="ctr"/>
            <a:r>
              <a:rPr lang="en-US" altLang="en-US" dirty="0"/>
              <a:t>Injecting bean references</a:t>
            </a:r>
          </a:p>
        </p:txBody>
      </p:sp>
      <p:sp>
        <p:nvSpPr>
          <p:cNvPr id="118787" name="Content Placeholder 1"/>
          <p:cNvSpPr>
            <a:spLocks noGrp="1"/>
          </p:cNvSpPr>
          <p:nvPr>
            <p:ph sz="quarter" idx="10"/>
          </p:nvPr>
        </p:nvSpPr>
        <p:spPr/>
        <p:txBody>
          <a:bodyPr/>
          <a:lstStyle/>
          <a:p>
            <a:pPr>
              <a:spcAft>
                <a:spcPct val="0"/>
              </a:spcAft>
            </a:pPr>
            <a:r>
              <a:rPr lang="en-US" altLang="en-US"/>
              <a:t>If you want to inject bean references then use the ref element : </a:t>
            </a:r>
          </a:p>
        </p:txBody>
      </p:sp>
      <p:pic>
        <p:nvPicPr>
          <p:cNvPr id="11878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5274" y="1676401"/>
            <a:ext cx="724613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E2105DD-3012-426D-B855-2DB41DC62EAA}"/>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21537176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pPr marL="342900" indent="-342900" algn="ctr"/>
            <a:r>
              <a:rPr lang="en-US" altLang="en-US" dirty="0"/>
              <a:t>Merging collections</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988714"/>
            <a:ext cx="8753475"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6ADC6FA7-052D-47E6-AB83-80FFA1C1B9B1}"/>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42111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pPr marL="342900" indent="-342900" algn="ctr"/>
            <a:r>
              <a:rPr lang="en-US" altLang="en-US" dirty="0"/>
              <a:t>Merging collections contd…</a:t>
            </a:r>
          </a:p>
        </p:txBody>
      </p:sp>
      <p:pic>
        <p:nvPicPr>
          <p:cNvPr id="12288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393" y="1531938"/>
            <a:ext cx="6741419"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4251" y="5029201"/>
            <a:ext cx="3890961"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5613" y="1681164"/>
            <a:ext cx="308006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4EB670E-F44D-4C23-BE77-5AF0DFEDCB7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3415165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pPr marL="342900" indent="-342900"/>
            <a:r>
              <a:rPr lang="en-US" altLang="en-US" dirty="0"/>
              <a:t>Exercise</a:t>
            </a:r>
          </a:p>
        </p:txBody>
      </p:sp>
      <p:sp>
        <p:nvSpPr>
          <p:cNvPr id="2" name="Content Placeholder 1"/>
          <p:cNvSpPr>
            <a:spLocks noGrp="1"/>
          </p:cNvSpPr>
          <p:nvPr>
            <p:ph idx="1"/>
          </p:nvPr>
        </p:nvSpPr>
        <p:spPr/>
        <p:txBody>
          <a:bodyPr/>
          <a:lstStyle/>
          <a:p>
            <a:r>
              <a:rPr lang="en-US" dirty="0"/>
              <a:t>Inject address bean as in inner bean in student. </a:t>
            </a:r>
          </a:p>
          <a:p>
            <a:r>
              <a:rPr lang="en-US" dirty="0"/>
              <a:t>Inject address bean as a collection in student bean. Inject it using list, set &amp; map.</a:t>
            </a:r>
          </a:p>
          <a:p>
            <a:r>
              <a:rPr lang="en-US" dirty="0"/>
              <a:t>Use merge option and check whether collection is merged or not. </a:t>
            </a:r>
          </a:p>
          <a:p>
            <a:endParaRPr lang="en-US" dirty="0"/>
          </a:p>
          <a:p>
            <a:endParaRPr lang="en-US" dirty="0"/>
          </a:p>
        </p:txBody>
      </p:sp>
      <p:sp>
        <p:nvSpPr>
          <p:cNvPr id="4" name="Rectangle 3">
            <a:extLst>
              <a:ext uri="{FF2B5EF4-FFF2-40B4-BE49-F238E27FC236}">
                <a16:creationId xmlns:a16="http://schemas.microsoft.com/office/drawing/2014/main" id="{1319ADDC-5E6D-49D3-B079-578D4757A9F0}"/>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877985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669324" y="329513"/>
            <a:ext cx="11106665"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marL="342900" indent="-342900"/>
            <a:r>
              <a:rPr lang="en-US" altLang="en-US"/>
              <a:t>Factory Method</a:t>
            </a:r>
          </a:p>
        </p:txBody>
      </p:sp>
      <p:sp>
        <p:nvSpPr>
          <p:cNvPr id="3" name="Content Placeholder 2"/>
          <p:cNvSpPr txBox="1">
            <a:spLocks/>
          </p:cNvSpPr>
          <p:nvPr/>
        </p:nvSpPr>
        <p:spPr>
          <a:xfrm>
            <a:off x="669324" y="1015313"/>
            <a:ext cx="11106665" cy="5334000"/>
          </a:xfrm>
          <a:prstGeom prst="rect">
            <a:avLst/>
          </a:prstGeom>
        </p:spPr>
        <p:txBody>
          <a:bodyPr/>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ct val="0"/>
              </a:spcAft>
            </a:pPr>
            <a:r>
              <a:rPr lang="en-US" altLang="en-US" dirty="0"/>
              <a:t>Normally, Spring instantiates a class and performs dependency injection. However, sometimes it may be necessary to instantiate a class via another class</a:t>
            </a:r>
          </a:p>
          <a:p>
            <a:pPr>
              <a:spcAft>
                <a:spcPct val="0"/>
              </a:spcAft>
            </a:pPr>
            <a:r>
              <a:rPr lang="en-US" altLang="en-US" dirty="0"/>
              <a:t>In such a scenario, Spring should not create the class on its own but simply delegate the instantiation to the Factory class. </a:t>
            </a:r>
          </a:p>
          <a:p>
            <a:pPr>
              <a:spcAft>
                <a:spcPct val="0"/>
              </a:spcAft>
            </a:pPr>
            <a:r>
              <a:rPr lang="en-US" altLang="en-US" dirty="0"/>
              <a:t>Spring provides a way to delegate class instantiation to another class by using </a:t>
            </a:r>
            <a:r>
              <a:rPr lang="en-US" altLang="en-US" i="1" dirty="0"/>
              <a:t>factory-method</a:t>
            </a:r>
            <a:r>
              <a:rPr lang="en-US" altLang="en-US" dirty="0"/>
              <a:t> attribute of </a:t>
            </a:r>
            <a:r>
              <a:rPr lang="en-US" altLang="en-US" i="1" dirty="0"/>
              <a:t>bean</a:t>
            </a:r>
            <a:r>
              <a:rPr lang="en-US" altLang="en-US" dirty="0"/>
              <a:t> tag</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63" y="3209206"/>
            <a:ext cx="781050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2A3445CB-6A8F-40B7-B8FB-335FA0C81A8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4103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400" y="337162"/>
            <a:ext cx="11131378" cy="653437"/>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algn="ctr"/>
            <a:r>
              <a:rPr lang="en-US" altLang="en-US" dirty="0"/>
              <a:t>Architecture of Spring</a:t>
            </a:r>
          </a:p>
        </p:txBody>
      </p:sp>
      <p:pic>
        <p:nvPicPr>
          <p:cNvPr id="3074" name="Picture 2" descr="https://himanshugpt.files.wordpress.com/2010/07/spr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614" y="1127760"/>
            <a:ext cx="6848475" cy="51520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A9B3B2-F4EE-49C1-8474-FADA2AAAB3B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04664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304800"/>
            <a:ext cx="11267303"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marL="342900" indent="-342900" algn="ctr"/>
            <a:r>
              <a:rPr lang="en-US" altLang="en-US" dirty="0"/>
              <a:t>Factory Method contd…</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247" y="1690778"/>
            <a:ext cx="10441494" cy="317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8099B9CB-2454-432A-AF53-53362B6F6F0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33476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304800"/>
            <a:ext cx="11267303" cy="685800"/>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marL="342900" indent="-342900" algn="ctr"/>
            <a:r>
              <a:rPr lang="en-US" altLang="en-US" dirty="0"/>
              <a:t>Factory Method contd…</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60" y="1187661"/>
            <a:ext cx="8297593"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60" y="4656647"/>
            <a:ext cx="78200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AE100E8E-30E0-4E8F-BAF6-F8184A25B94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81812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33399" y="247136"/>
            <a:ext cx="11267303" cy="518984"/>
          </a:xfrm>
          <a:prstGeom prst="rect">
            <a:avLst/>
          </a:prstGeom>
        </p:spPr>
        <p:txBody>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marL="342900" indent="-342900"/>
            <a:r>
              <a:rPr lang="en-US" altLang="en-US" dirty="0"/>
              <a:t>Exercise</a:t>
            </a:r>
          </a:p>
        </p:txBody>
      </p:sp>
      <p:sp>
        <p:nvSpPr>
          <p:cNvPr id="8" name="Content Placeholder 7"/>
          <p:cNvSpPr>
            <a:spLocks noGrp="1"/>
          </p:cNvSpPr>
          <p:nvPr>
            <p:ph idx="1"/>
          </p:nvPr>
        </p:nvSpPr>
        <p:spPr/>
        <p:txBody>
          <a:bodyPr/>
          <a:lstStyle/>
          <a:p>
            <a:r>
              <a:rPr lang="en-US" dirty="0"/>
              <a:t>Create a student bean which has a reference to other beans like address etc. and other fields as well. </a:t>
            </a:r>
          </a:p>
          <a:p>
            <a:r>
              <a:rPr lang="en-US" dirty="0"/>
              <a:t>Create a sample Spring application using BeanFactory having these POJO’s and configure the main application to display details of a particular student based on name and id. </a:t>
            </a:r>
          </a:p>
          <a:p>
            <a:r>
              <a:rPr lang="en-US" dirty="0"/>
              <a:t>Repeat the same using ApplicationContext. </a:t>
            </a:r>
          </a:p>
          <a:p>
            <a:r>
              <a:rPr lang="en-US" dirty="0"/>
              <a:t>Repeat the same by creating a Factory method. </a:t>
            </a:r>
          </a:p>
          <a:p>
            <a:endParaRPr lang="en-US" dirty="0"/>
          </a:p>
        </p:txBody>
      </p:sp>
      <p:sp>
        <p:nvSpPr>
          <p:cNvPr id="4" name="Rectangle 3">
            <a:extLst>
              <a:ext uri="{FF2B5EF4-FFF2-40B4-BE49-F238E27FC236}">
                <a16:creationId xmlns:a16="http://schemas.microsoft.com/office/drawing/2014/main" id="{BEB9EE3D-2042-4CB8-8905-573AA220EAA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353648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99" y="69804"/>
            <a:ext cx="10989733" cy="6198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0F1561BE-28FD-4E1E-A338-F613D6F488B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86940249"/>
      </p:ext>
    </p:extLst>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99" y="154809"/>
            <a:ext cx="10498667" cy="594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1B016AC-05D4-4F96-B548-C34AB66434C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715172212"/>
      </p:ext>
    </p:extLst>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lgn="ctr"/>
            <a:r>
              <a:rPr lang="en-US" altLang="en-US" dirty="0"/>
              <a:t>@Required annotation contd…</a:t>
            </a:r>
          </a:p>
        </p:txBody>
      </p:sp>
      <p:pic>
        <p:nvPicPr>
          <p:cNvPr id="36867"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2038350" y="1295400"/>
            <a:ext cx="3903662" cy="2743200"/>
          </a:xfrm>
        </p:spPr>
      </p:pic>
      <p:pic>
        <p:nvPicPr>
          <p:cNvPr id="3686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4012" y="4495801"/>
            <a:ext cx="67246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6" y="1295400"/>
            <a:ext cx="42052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BC8F713-FFD9-451B-BA17-CB8B1A12790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4669189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9" y="41115"/>
            <a:ext cx="10329334" cy="613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CAF2598D-8BE1-416F-AAB1-C24FF23700F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088233190"/>
      </p:ext>
    </p:extLst>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@Autowired annotation contd…</a:t>
            </a:r>
          </a:p>
        </p:txBody>
      </p:sp>
      <p:pic>
        <p:nvPicPr>
          <p:cNvPr id="38917" name="Content Placeholder 6"/>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758190" y="3849342"/>
            <a:ext cx="5675861" cy="2657475"/>
          </a:xfrm>
        </p:spPr>
      </p:pic>
      <p:pic>
        <p:nvPicPr>
          <p:cNvPr id="3891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1213" y="4495802"/>
            <a:ext cx="2780809" cy="181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56459" y="1121776"/>
            <a:ext cx="42672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04013" y="996951"/>
            <a:ext cx="36290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367926-9AF4-430E-8391-F490B93ABB0E}"/>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493057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793" y="141086"/>
            <a:ext cx="8977746" cy="5928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DB20E145-3005-4127-A59C-7444D5F8CDE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757769103"/>
      </p:ext>
    </p:extLst>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@Qualifier annotation contd…</a:t>
            </a:r>
          </a:p>
        </p:txBody>
      </p:sp>
      <p:pic>
        <p:nvPicPr>
          <p:cNvPr id="4096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2044700" y="4114802"/>
            <a:ext cx="5421312" cy="2211858"/>
          </a:xfrm>
        </p:spPr>
      </p:pic>
      <p:pic>
        <p:nvPicPr>
          <p:cNvPr id="4096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0950" y="4114801"/>
            <a:ext cx="2913062" cy="221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973138"/>
            <a:ext cx="4278312"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6"/>
          <p:cNvSpPr txBox="1">
            <a:spLocks noChangeArrowheads="1"/>
          </p:cNvSpPr>
          <p:nvPr/>
        </p:nvSpPr>
        <p:spPr bwMode="auto">
          <a:xfrm>
            <a:off x="3656012" y="682626"/>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Profile.java</a:t>
            </a:r>
          </a:p>
        </p:txBody>
      </p:sp>
      <p:sp>
        <p:nvSpPr>
          <p:cNvPr id="40967" name="TextBox 7"/>
          <p:cNvSpPr txBox="1">
            <a:spLocks noChangeArrowheads="1"/>
          </p:cNvSpPr>
          <p:nvPr/>
        </p:nvSpPr>
        <p:spPr bwMode="auto">
          <a:xfrm>
            <a:off x="7745413" y="665164"/>
            <a:ext cx="1312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Beans.xml</a:t>
            </a:r>
          </a:p>
        </p:txBody>
      </p:sp>
      <p:sp>
        <p:nvSpPr>
          <p:cNvPr id="40968" name="TextBox 8"/>
          <p:cNvSpPr txBox="1">
            <a:spLocks noChangeArrowheads="1"/>
          </p:cNvSpPr>
          <p:nvPr/>
        </p:nvSpPr>
        <p:spPr bwMode="auto">
          <a:xfrm>
            <a:off x="3884612" y="3806826"/>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MainApp.java</a:t>
            </a:r>
          </a:p>
        </p:txBody>
      </p:sp>
      <p:sp>
        <p:nvSpPr>
          <p:cNvPr id="40969" name="TextBox 9"/>
          <p:cNvSpPr txBox="1">
            <a:spLocks noChangeArrowheads="1"/>
          </p:cNvSpPr>
          <p:nvPr/>
        </p:nvSpPr>
        <p:spPr bwMode="auto">
          <a:xfrm>
            <a:off x="8477250" y="3811589"/>
            <a:ext cx="11985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Student.java</a:t>
            </a:r>
          </a:p>
        </p:txBody>
      </p:sp>
      <p:pic>
        <p:nvPicPr>
          <p:cNvPr id="4097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99213" y="938214"/>
            <a:ext cx="4125913"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E38C56-DB8D-4034-B52C-3EC0131953E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63242309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868" y="156116"/>
            <a:ext cx="9595908" cy="6163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BCC87688-04F4-4EB3-90F0-B0D989369AD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538092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t>Exercise</a:t>
            </a:r>
          </a:p>
        </p:txBody>
      </p:sp>
      <p:sp>
        <p:nvSpPr>
          <p:cNvPr id="43011" name="Content Placeholder 1"/>
          <p:cNvSpPr>
            <a:spLocks noGrp="1"/>
          </p:cNvSpPr>
          <p:nvPr>
            <p:ph sz="quarter" idx="10"/>
          </p:nvPr>
        </p:nvSpPr>
        <p:spPr/>
        <p:txBody>
          <a:bodyPr/>
          <a:lstStyle/>
          <a:p>
            <a:pPr>
              <a:spcAft>
                <a:spcPct val="0"/>
              </a:spcAft>
            </a:pPr>
            <a:r>
              <a:rPr lang="en-US" altLang="en-US" dirty="0"/>
              <a:t>Modify the sample Student application created earlier to configure the beans using annotation. </a:t>
            </a:r>
          </a:p>
          <a:p>
            <a:pPr>
              <a:spcAft>
                <a:spcPct val="0"/>
              </a:spcAft>
            </a:pPr>
            <a:endParaRPr lang="en-US" altLang="en-US" dirty="0"/>
          </a:p>
          <a:p>
            <a:pPr>
              <a:spcAft>
                <a:spcPct val="0"/>
              </a:spcAft>
            </a:pPr>
            <a:r>
              <a:rPr lang="en-US" altLang="en-US" dirty="0"/>
              <a:t>Use @Required in id and name and try to define beans with/without the mandatory fields and observe the exception. </a:t>
            </a:r>
          </a:p>
          <a:p>
            <a:pPr>
              <a:spcAft>
                <a:spcPct val="0"/>
              </a:spcAft>
            </a:pPr>
            <a:endParaRPr lang="en-US" altLang="en-US" dirty="0"/>
          </a:p>
          <a:p>
            <a:pPr>
              <a:spcAft>
                <a:spcPct val="0"/>
              </a:spcAft>
            </a:pPr>
            <a:r>
              <a:rPr lang="en-US" altLang="en-US" dirty="0"/>
              <a:t>Use @Autowired annotation to wire the beans</a:t>
            </a:r>
          </a:p>
          <a:p>
            <a:pPr>
              <a:spcAft>
                <a:spcPct val="0"/>
              </a:spcAft>
            </a:pPr>
            <a:endParaRPr lang="en-US" altLang="en-US" dirty="0"/>
          </a:p>
          <a:p>
            <a:pPr>
              <a:spcAft>
                <a:spcPct val="0"/>
              </a:spcAft>
            </a:pPr>
            <a:r>
              <a:rPr lang="en-US" altLang="en-US" dirty="0"/>
              <a:t>Use @Qualifier to mark 2 or more address beans that belong to a particular student and display the address details.  </a:t>
            </a:r>
          </a:p>
          <a:p>
            <a:pPr>
              <a:spcAft>
                <a:spcPct val="0"/>
              </a:spcAft>
            </a:pPr>
            <a:endParaRPr lang="en-US" altLang="en-US" dirty="0"/>
          </a:p>
          <a:p>
            <a:pPr>
              <a:spcAft>
                <a:spcPct val="0"/>
              </a:spcAft>
            </a:pPr>
            <a:endParaRPr lang="en-US" altLang="en-US" dirty="0"/>
          </a:p>
        </p:txBody>
      </p:sp>
      <p:sp>
        <p:nvSpPr>
          <p:cNvPr id="4" name="Rectangle 3">
            <a:extLst>
              <a:ext uri="{FF2B5EF4-FFF2-40B4-BE49-F238E27FC236}">
                <a16:creationId xmlns:a16="http://schemas.microsoft.com/office/drawing/2014/main" id="{5877245F-E8B9-4271-A0AD-B8BDBAC1CCD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06694335"/>
      </p:ext>
    </p:extLst>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66" y="204045"/>
            <a:ext cx="10668001" cy="6095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CDD8663-36AF-4812-AD38-94AC6A7F3C0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54132886"/>
      </p:ext>
    </p:extLst>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2" y="131144"/>
            <a:ext cx="10566400" cy="627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B9830AE1-43E7-47CE-9601-2D0D2809A06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819953569"/>
      </p:ext>
    </p:extLst>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Image result for spring bean fac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06" y="948906"/>
            <a:ext cx="10160191" cy="53131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1321" y="221468"/>
            <a:ext cx="11059064" cy="523220"/>
          </a:xfrm>
          <a:prstGeom prst="rect">
            <a:avLst/>
          </a:prstGeom>
          <a:noFill/>
        </p:spPr>
        <p:txBody>
          <a:bodyPr wrap="square" rtlCol="0">
            <a:spAutoFit/>
          </a:bodyPr>
          <a:lstStyle/>
          <a:p>
            <a:pPr algn="ctr"/>
            <a:r>
              <a:rPr lang="en-US" sz="2800" b="1" dirty="0"/>
              <a:t>Spring Bean Scopes</a:t>
            </a:r>
          </a:p>
        </p:txBody>
      </p:sp>
      <p:sp>
        <p:nvSpPr>
          <p:cNvPr id="4" name="Rectangle 3">
            <a:extLst>
              <a:ext uri="{FF2B5EF4-FFF2-40B4-BE49-F238E27FC236}">
                <a16:creationId xmlns:a16="http://schemas.microsoft.com/office/drawing/2014/main" id="{78262459-AB8E-4C38-875F-7A63CBC7ED6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649628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1321" y="221468"/>
            <a:ext cx="11059064" cy="523220"/>
          </a:xfrm>
          <a:prstGeom prst="rect">
            <a:avLst/>
          </a:prstGeom>
          <a:noFill/>
        </p:spPr>
        <p:txBody>
          <a:bodyPr wrap="square" rtlCol="0">
            <a:spAutoFit/>
          </a:bodyPr>
          <a:lstStyle/>
          <a:p>
            <a:pPr algn="ctr"/>
            <a:r>
              <a:rPr lang="en-US" sz="2800" b="1" dirty="0"/>
              <a:t>Spring Bean Scopes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042" y="1178366"/>
            <a:ext cx="8816196" cy="477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22CE1DA3-0BF1-4809-B4BF-0BDAE22A7A7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326382229"/>
      </p:ext>
    </p:extLst>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Image result for spring bean 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13" y="407029"/>
            <a:ext cx="10613571" cy="57731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907ACA-52F6-4ECD-B029-E7671CAE3B9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954335436"/>
      </p:ext>
    </p:extLst>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lgn="ctr"/>
            <a:r>
              <a:rPr lang="en-US" altLang="en-US" dirty="0"/>
              <a:t>Singleton scope</a:t>
            </a:r>
          </a:p>
        </p:txBody>
      </p:sp>
      <p:pic>
        <p:nvPicPr>
          <p:cNvPr id="16386" name="Picture 2" descr="single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33" y="1092228"/>
            <a:ext cx="10634134" cy="52904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C39B86-F6AD-4A56-A6AC-B39002753B2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443716072"/>
      </p:ext>
    </p:extLst>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Singleton scope contd…</a:t>
            </a:r>
          </a:p>
        </p:txBody>
      </p:sp>
      <p:pic>
        <p:nvPicPr>
          <p:cNvPr id="450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1212" y="1011238"/>
            <a:ext cx="3352800"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5812" y="4067176"/>
            <a:ext cx="49530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61337" y="5715000"/>
            <a:ext cx="13525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6"/>
          <p:cNvSpPr txBox="1">
            <a:spLocks noChangeArrowheads="1"/>
          </p:cNvSpPr>
          <p:nvPr/>
        </p:nvSpPr>
        <p:spPr bwMode="auto">
          <a:xfrm>
            <a:off x="3732212" y="703264"/>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Beans.xml</a:t>
            </a:r>
          </a:p>
        </p:txBody>
      </p:sp>
      <p:sp>
        <p:nvSpPr>
          <p:cNvPr id="45064" name="TextBox 7"/>
          <p:cNvSpPr txBox="1">
            <a:spLocks noChangeArrowheads="1"/>
          </p:cNvSpPr>
          <p:nvPr/>
        </p:nvSpPr>
        <p:spPr bwMode="auto">
          <a:xfrm>
            <a:off x="8161338" y="703264"/>
            <a:ext cx="120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Student.java</a:t>
            </a:r>
          </a:p>
        </p:txBody>
      </p:sp>
      <p:sp>
        <p:nvSpPr>
          <p:cNvPr id="45065" name="TextBox 8"/>
          <p:cNvSpPr txBox="1">
            <a:spLocks noChangeArrowheads="1"/>
          </p:cNvSpPr>
          <p:nvPr/>
        </p:nvSpPr>
        <p:spPr bwMode="auto">
          <a:xfrm>
            <a:off x="3884612" y="3749676"/>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MainApp.java</a:t>
            </a:r>
          </a:p>
        </p:txBody>
      </p:sp>
      <p:sp>
        <p:nvSpPr>
          <p:cNvPr id="45066" name="TextBox 9"/>
          <p:cNvSpPr txBox="1">
            <a:spLocks noChangeArrowheads="1"/>
          </p:cNvSpPr>
          <p:nvPr/>
        </p:nvSpPr>
        <p:spPr bwMode="auto">
          <a:xfrm>
            <a:off x="8380412" y="5376864"/>
            <a:ext cx="990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Output</a:t>
            </a:r>
          </a:p>
        </p:txBody>
      </p:sp>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4" y="1246188"/>
            <a:ext cx="494347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B7E8B4C7-F875-47FC-92D7-3C97952464D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70829106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lgn="ctr"/>
            <a:r>
              <a:rPr lang="en-US" altLang="en-US" dirty="0"/>
              <a:t>Prototype scope</a:t>
            </a:r>
          </a:p>
        </p:txBody>
      </p:sp>
      <p:pic>
        <p:nvPicPr>
          <p:cNvPr id="17410" name="Picture 2" descr="prototy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68" y="1134532"/>
            <a:ext cx="10870499" cy="53944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DC3BDD-BC6A-4AE4-8252-DFFA1687B03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906963867"/>
      </p:ext>
    </p:extLst>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5812" y="1062039"/>
            <a:ext cx="52578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itle 1"/>
          <p:cNvSpPr>
            <a:spLocks noGrp="1"/>
          </p:cNvSpPr>
          <p:nvPr>
            <p:ph type="title"/>
          </p:nvPr>
        </p:nvSpPr>
        <p:spPr/>
        <p:txBody>
          <a:bodyPr/>
          <a:lstStyle/>
          <a:p>
            <a:r>
              <a:rPr lang="en-US" altLang="en-US" dirty="0"/>
              <a:t>Prototype scope contd…</a:t>
            </a:r>
          </a:p>
        </p:txBody>
      </p:sp>
      <p:pic>
        <p:nvPicPr>
          <p:cNvPr id="47107" name="Content Placeholder 3"/>
          <p:cNvPicPr>
            <a:picLocks noGrp="1" noChangeAspect="1"/>
          </p:cNvPicPr>
          <p:nvPr>
            <p:ph sz="quarter" idx="10"/>
          </p:nvPr>
        </p:nvPicPr>
        <p:blipFill>
          <a:blip r:embed="rId4">
            <a:extLst>
              <a:ext uri="{28A0092B-C50C-407E-A947-70E740481C1C}">
                <a14:useLocalDpi xmlns:a14="http://schemas.microsoft.com/office/drawing/2010/main" val="0"/>
              </a:ext>
            </a:extLst>
          </a:blip>
          <a:srcRect/>
          <a:stretch>
            <a:fillRect/>
          </a:stretch>
        </p:blipFill>
        <p:spPr>
          <a:xfrm>
            <a:off x="7466012" y="1103314"/>
            <a:ext cx="3048000" cy="3697287"/>
          </a:xfrm>
        </p:spPr>
      </p:pic>
      <p:pic>
        <p:nvPicPr>
          <p:cNvPr id="4710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4067176"/>
            <a:ext cx="52578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51813" y="5562601"/>
            <a:ext cx="14001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Box 6"/>
          <p:cNvSpPr txBox="1">
            <a:spLocks noChangeArrowheads="1"/>
          </p:cNvSpPr>
          <p:nvPr/>
        </p:nvSpPr>
        <p:spPr bwMode="auto">
          <a:xfrm>
            <a:off x="3960812" y="733426"/>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Beans.xml</a:t>
            </a:r>
          </a:p>
        </p:txBody>
      </p:sp>
      <p:sp>
        <p:nvSpPr>
          <p:cNvPr id="47112" name="TextBox 7"/>
          <p:cNvSpPr txBox="1">
            <a:spLocks noChangeArrowheads="1"/>
          </p:cNvSpPr>
          <p:nvPr/>
        </p:nvSpPr>
        <p:spPr bwMode="auto">
          <a:xfrm>
            <a:off x="8331201" y="815976"/>
            <a:ext cx="1247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Student.java</a:t>
            </a:r>
          </a:p>
        </p:txBody>
      </p:sp>
      <p:sp>
        <p:nvSpPr>
          <p:cNvPr id="47113" name="TextBox 8"/>
          <p:cNvSpPr txBox="1">
            <a:spLocks noChangeArrowheads="1"/>
          </p:cNvSpPr>
          <p:nvPr/>
        </p:nvSpPr>
        <p:spPr bwMode="auto">
          <a:xfrm>
            <a:off x="3960812" y="3771901"/>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MainApp.java</a:t>
            </a:r>
          </a:p>
        </p:txBody>
      </p:sp>
      <p:sp>
        <p:nvSpPr>
          <p:cNvPr id="47114" name="TextBox 9"/>
          <p:cNvSpPr txBox="1">
            <a:spLocks noChangeArrowheads="1"/>
          </p:cNvSpPr>
          <p:nvPr/>
        </p:nvSpPr>
        <p:spPr bwMode="auto">
          <a:xfrm>
            <a:off x="8380412" y="5272089"/>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Output</a:t>
            </a:r>
          </a:p>
        </p:txBody>
      </p:sp>
      <p:sp>
        <p:nvSpPr>
          <p:cNvPr id="11" name="Rectangle 10">
            <a:extLst>
              <a:ext uri="{FF2B5EF4-FFF2-40B4-BE49-F238E27FC236}">
                <a16:creationId xmlns:a16="http://schemas.microsoft.com/office/drawing/2014/main" id="{014F7A29-2E5E-4AB1-A413-C05A4A5E76A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8989479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33" y="287867"/>
            <a:ext cx="10227734" cy="597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C38B26F-E59A-43CD-9E7F-033AF254295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696271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pPr algn="ctr"/>
            <a:r>
              <a:rPr lang="en-US" dirty="0"/>
              <a:t>Injecting prototype bean in singleton bean in Spring</a:t>
            </a:r>
            <a:br>
              <a:rPr lang="en-US" dirty="0"/>
            </a:br>
            <a:endParaRPr lang="en-US"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07" y="1257300"/>
            <a:ext cx="72961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07" y="2705100"/>
            <a:ext cx="729615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BB4CEAE4-BB63-49A2-BE4D-2829D51932E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8681096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pPr algn="ctr"/>
            <a:r>
              <a:rPr lang="en-US" dirty="0"/>
              <a:t>Injecting prototype bean in singleton bean in Spring (Contd.)</a:t>
            </a:r>
            <a:br>
              <a:rPr lang="en-US" dirty="0"/>
            </a:br>
            <a:endParaRPr lang="en-US"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112" y="1099239"/>
            <a:ext cx="729615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112" y="3206781"/>
            <a:ext cx="729615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6226" y="2654331"/>
            <a:ext cx="23526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B4675BBA-9666-45EC-B76E-C20285A22DA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9142662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pPr algn="ctr"/>
            <a:r>
              <a:rPr lang="en-US" dirty="0"/>
              <a:t>Injecting prototype bean in singleton bean in Spring (Contd.)</a:t>
            </a:r>
            <a:br>
              <a:rPr lang="en-US" dirty="0"/>
            </a:br>
            <a:endParaRPr lang="en-US"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55" y="1187569"/>
            <a:ext cx="72771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55" y="2519362"/>
            <a:ext cx="730567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5969" y="2566806"/>
            <a:ext cx="23336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805100FA-7951-4883-9E5E-1A84237994D8}"/>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72227796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algn="ctr"/>
            <a:r>
              <a:rPr lang="en-US" altLang="en-US" dirty="0"/>
              <a:t>Bean Lifecycle</a:t>
            </a:r>
          </a:p>
        </p:txBody>
      </p:sp>
      <p:pic>
        <p:nvPicPr>
          <p:cNvPr id="24578" name="Picture 2" descr="Image result for bean lifecycle in sp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064" y="1381451"/>
            <a:ext cx="9715115" cy="4182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E76E8-923D-45CC-B869-9D3D8209FF4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98342242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2" name="Picture 2" descr="Image result for bean lifecycle in sp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067" y="1471612"/>
            <a:ext cx="10244666" cy="486709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p:txBody>
          <a:bodyPr/>
          <a:lstStyle/>
          <a:p>
            <a:pPr algn="ctr"/>
            <a:r>
              <a:rPr lang="en-US" altLang="en-US" dirty="0"/>
              <a:t>Bean Lifecycle Contd.</a:t>
            </a:r>
          </a:p>
        </p:txBody>
      </p:sp>
      <p:sp>
        <p:nvSpPr>
          <p:cNvPr id="4" name="Rectangle 3">
            <a:extLst>
              <a:ext uri="{FF2B5EF4-FFF2-40B4-BE49-F238E27FC236}">
                <a16:creationId xmlns:a16="http://schemas.microsoft.com/office/drawing/2014/main" id="{A243CA73-0D23-4F5A-9691-FE24F16D6D9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047805660"/>
      </p:ext>
    </p:extLst>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68" y="252619"/>
            <a:ext cx="9872132" cy="5875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DD5D0829-81A1-4E8F-9B63-B5476334CCE9}"/>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794346947"/>
      </p:ext>
    </p:extLst>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InitializingBean &amp; DisposableBean callback interfaces contd…</a:t>
            </a:r>
          </a:p>
        </p:txBody>
      </p:sp>
      <p:pic>
        <p:nvPicPr>
          <p:cNvPr id="57347"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a:fillRect/>
          </a:stretch>
        </p:blipFill>
        <p:spPr>
          <a:xfrm>
            <a:off x="2055813" y="4170364"/>
            <a:ext cx="4697413" cy="2230437"/>
          </a:xfrm>
        </p:spPr>
      </p:pic>
      <p:pic>
        <p:nvPicPr>
          <p:cNvPr id="5734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6412" y="1038226"/>
            <a:ext cx="3657600"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Box 13"/>
          <p:cNvSpPr txBox="1">
            <a:spLocks noChangeArrowheads="1"/>
          </p:cNvSpPr>
          <p:nvPr/>
        </p:nvSpPr>
        <p:spPr bwMode="auto">
          <a:xfrm>
            <a:off x="3579812" y="700089"/>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dirty="0"/>
              <a:t>Beans.xml</a:t>
            </a:r>
          </a:p>
        </p:txBody>
      </p:sp>
      <p:sp>
        <p:nvSpPr>
          <p:cNvPr id="57351" name="TextBox 14"/>
          <p:cNvSpPr txBox="1">
            <a:spLocks noChangeArrowheads="1"/>
          </p:cNvSpPr>
          <p:nvPr/>
        </p:nvSpPr>
        <p:spPr bwMode="auto">
          <a:xfrm>
            <a:off x="8072438" y="700089"/>
            <a:ext cx="1298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Student.java</a:t>
            </a:r>
          </a:p>
        </p:txBody>
      </p:sp>
      <p:sp>
        <p:nvSpPr>
          <p:cNvPr id="57352" name="TextBox 15"/>
          <p:cNvSpPr txBox="1">
            <a:spLocks noChangeArrowheads="1"/>
          </p:cNvSpPr>
          <p:nvPr/>
        </p:nvSpPr>
        <p:spPr bwMode="auto">
          <a:xfrm>
            <a:off x="3579812" y="3806826"/>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sz="1400"/>
              <a:t>MainApp.java</a:t>
            </a:r>
          </a:p>
        </p:txBody>
      </p:sp>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799" y="1255713"/>
            <a:ext cx="46958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52ECF02C-2705-46FE-B656-4FF217442FF3}"/>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9863812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a:t>Custom init &amp; destroy methods</a:t>
            </a:r>
          </a:p>
        </p:txBody>
      </p:sp>
      <p:sp>
        <p:nvSpPr>
          <p:cNvPr id="59395" name="Content Placeholder 1"/>
          <p:cNvSpPr>
            <a:spLocks noGrp="1"/>
          </p:cNvSpPr>
          <p:nvPr>
            <p:ph sz="quarter" idx="10"/>
          </p:nvPr>
        </p:nvSpPr>
        <p:spPr/>
        <p:txBody>
          <a:bodyPr/>
          <a:lstStyle/>
          <a:p>
            <a:pPr>
              <a:spcAft>
                <a:spcPct val="0"/>
              </a:spcAft>
            </a:pPr>
            <a:r>
              <a:rPr lang="en-US" altLang="en-US" dirty="0"/>
              <a:t>In the case of XML-based configuration metadata, you can use the </a:t>
            </a:r>
            <a:r>
              <a:rPr lang="en-US" altLang="en-US" b="1" dirty="0" err="1"/>
              <a:t>init</a:t>
            </a:r>
            <a:r>
              <a:rPr lang="en-US" altLang="en-US" b="1" dirty="0"/>
              <a:t>-method</a:t>
            </a:r>
            <a:r>
              <a:rPr lang="en-US" altLang="en-US" dirty="0"/>
              <a:t> attribute to specify the name of the method that has a void no-argument signature.</a:t>
            </a:r>
          </a:p>
          <a:p>
            <a:pPr>
              <a:spcAft>
                <a:spcPct val="0"/>
              </a:spcAft>
            </a:pPr>
            <a:r>
              <a:rPr lang="en-US" altLang="en-US" dirty="0"/>
              <a:t>Similarly you can use the </a:t>
            </a:r>
            <a:r>
              <a:rPr lang="en-US" altLang="en-US" b="1" dirty="0"/>
              <a:t>destroy-method</a:t>
            </a:r>
            <a:r>
              <a:rPr lang="en-US" altLang="en-US" dirty="0"/>
              <a:t> attribute to specify the name of the method that has a void no-argument signature.</a:t>
            </a:r>
          </a:p>
        </p:txBody>
      </p:sp>
      <p:pic>
        <p:nvPicPr>
          <p:cNvPr id="5939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5812" y="2514601"/>
            <a:ext cx="4876800"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8812" y="2209800"/>
            <a:ext cx="3505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Box 12"/>
          <p:cNvSpPr txBox="1">
            <a:spLocks noChangeArrowheads="1"/>
          </p:cNvSpPr>
          <p:nvPr/>
        </p:nvSpPr>
        <p:spPr bwMode="auto">
          <a:xfrm>
            <a:off x="3275013" y="2209800"/>
            <a:ext cx="1141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a:t>Beans.xml</a:t>
            </a:r>
          </a:p>
        </p:txBody>
      </p:sp>
      <p:sp>
        <p:nvSpPr>
          <p:cNvPr id="59399" name="TextBox 13"/>
          <p:cNvSpPr txBox="1">
            <a:spLocks noChangeArrowheads="1"/>
          </p:cNvSpPr>
          <p:nvPr/>
        </p:nvSpPr>
        <p:spPr bwMode="auto">
          <a:xfrm>
            <a:off x="8151812" y="1871664"/>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bg2"/>
                </a:solidFill>
                <a:latin typeface="Arial" panose="020B0604020202020204" pitchFamily="34" charset="0"/>
                <a:ea typeface="ＭＳ Ｐゴシック" panose="020B0600070205080204" pitchFamily="34" charset="-128"/>
              </a:defRPr>
            </a:lvl1pPr>
            <a:lvl2pPr marL="742950" indent="-285750">
              <a:defRPr sz="1600">
                <a:solidFill>
                  <a:schemeClr val="bg2"/>
                </a:solidFill>
                <a:latin typeface="Arial" panose="020B0604020202020204" pitchFamily="34" charset="0"/>
                <a:ea typeface="ＭＳ Ｐゴシック" panose="020B0600070205080204" pitchFamily="34" charset="-128"/>
              </a:defRPr>
            </a:lvl2pPr>
            <a:lvl3pPr marL="1143000" indent="-228600">
              <a:defRPr sz="1600">
                <a:solidFill>
                  <a:schemeClr val="bg2"/>
                </a:solidFill>
                <a:latin typeface="Arial" panose="020B0604020202020204" pitchFamily="34" charset="0"/>
                <a:ea typeface="ＭＳ Ｐゴシック" panose="020B0600070205080204" pitchFamily="34" charset="-128"/>
              </a:defRPr>
            </a:lvl3pPr>
            <a:lvl4pPr marL="1600200" indent="-228600">
              <a:defRPr sz="1600">
                <a:solidFill>
                  <a:schemeClr val="bg2"/>
                </a:solidFill>
                <a:latin typeface="Arial" panose="020B0604020202020204" pitchFamily="34" charset="0"/>
                <a:ea typeface="ＭＳ Ｐゴシック" panose="020B0600070205080204" pitchFamily="34" charset="-128"/>
              </a:defRPr>
            </a:lvl4pPr>
            <a:lvl5pPr marL="2057400" indent="-228600">
              <a:defRPr sz="1600">
                <a:solidFill>
                  <a:schemeClr val="bg2"/>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bg2"/>
                </a:solidFill>
                <a:latin typeface="Arial" panose="020B0604020202020204" pitchFamily="34" charset="0"/>
                <a:ea typeface="ＭＳ Ｐゴシック" panose="020B0600070205080204" pitchFamily="34" charset="-128"/>
              </a:defRPr>
            </a:lvl9pPr>
          </a:lstStyle>
          <a:p>
            <a:pPr eaLnBrk="1" hangingPunct="1"/>
            <a:r>
              <a:rPr lang="en-US" altLang="en-US"/>
              <a:t>Student.java</a:t>
            </a:r>
          </a:p>
        </p:txBody>
      </p:sp>
      <p:sp>
        <p:nvSpPr>
          <p:cNvPr id="8" name="Rectangle 7">
            <a:extLst>
              <a:ext uri="{FF2B5EF4-FFF2-40B4-BE49-F238E27FC236}">
                <a16:creationId xmlns:a16="http://schemas.microsoft.com/office/drawing/2014/main" id="{D81A2026-982D-4E82-B6A7-AC08CC6871C6}"/>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89822288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674" name="Picture 2" descr="Image result for spring aware inter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67" y="421746"/>
            <a:ext cx="10126133" cy="57519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01E27D-E677-443A-A073-40A3E1D74DA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734931740"/>
      </p:ext>
    </p:extLst>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algn="ctr"/>
            <a:r>
              <a:rPr lang="en-US" altLang="en-US" dirty="0"/>
              <a:t>@PostConstruct and @PreDestroy annotations</a:t>
            </a:r>
          </a:p>
        </p:txBody>
      </p:sp>
      <p:pic>
        <p:nvPicPr>
          <p:cNvPr id="6349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400" y="1170443"/>
            <a:ext cx="7448204" cy="496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5A2C736-35F1-4FAA-99B1-DFCB63793212}"/>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56476152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7" y="557213"/>
            <a:ext cx="10498665" cy="57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173F214-8866-4787-A0AA-F91BA395E4B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696271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a:t>Exercise</a:t>
            </a:r>
          </a:p>
        </p:txBody>
      </p:sp>
      <p:sp>
        <p:nvSpPr>
          <p:cNvPr id="63491" name="Content Placeholder 1"/>
          <p:cNvSpPr>
            <a:spLocks noGrp="1"/>
          </p:cNvSpPr>
          <p:nvPr>
            <p:ph sz="quarter" idx="10"/>
          </p:nvPr>
        </p:nvSpPr>
        <p:spPr/>
        <p:txBody>
          <a:bodyPr/>
          <a:lstStyle/>
          <a:p>
            <a:pPr>
              <a:spcAft>
                <a:spcPct val="0"/>
              </a:spcAft>
            </a:pPr>
            <a:r>
              <a:rPr lang="en-US" altLang="en-US" dirty="0"/>
              <a:t>In the Student application created earlier define student and address bean as singleton and do  a </a:t>
            </a:r>
            <a:r>
              <a:rPr lang="en-US" altLang="en-US" dirty="0" err="1"/>
              <a:t>getBean</a:t>
            </a:r>
            <a:r>
              <a:rPr lang="en-US" altLang="en-US" dirty="0"/>
              <a:t> multiple times in main application and check whether same bean is returned or not. Repeat the same by marking address bean as prototype and observe what happens. </a:t>
            </a:r>
          </a:p>
          <a:p>
            <a:pPr>
              <a:spcAft>
                <a:spcPct val="0"/>
              </a:spcAft>
            </a:pPr>
            <a:r>
              <a:rPr lang="en-US" altLang="en-US" dirty="0"/>
              <a:t>Use InitializingBean and DisposableBean callback interfaces in student bean to display bean construction and display messages. Repeat the same using aware interfaces, custom </a:t>
            </a:r>
            <a:r>
              <a:rPr lang="en-US" altLang="en-US" dirty="0" err="1"/>
              <a:t>init</a:t>
            </a:r>
            <a:r>
              <a:rPr lang="en-US" altLang="en-US" dirty="0"/>
              <a:t>() &amp; destroy() and @PostConstruct and @PreDestroy annotations. </a:t>
            </a:r>
          </a:p>
          <a:p>
            <a:pPr>
              <a:spcAft>
                <a:spcPct val="0"/>
              </a:spcAft>
            </a:pPr>
            <a:endParaRPr lang="en-US" altLang="en-US" dirty="0"/>
          </a:p>
        </p:txBody>
      </p:sp>
      <p:sp>
        <p:nvSpPr>
          <p:cNvPr id="4" name="Rectangle 3">
            <a:extLst>
              <a:ext uri="{FF2B5EF4-FFF2-40B4-BE49-F238E27FC236}">
                <a16:creationId xmlns:a16="http://schemas.microsoft.com/office/drawing/2014/main" id="{770E5126-3D60-4E0E-A0BF-7893C9BAC3B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092363455"/>
      </p:ext>
    </p:extLst>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pPr marL="342900" indent="-342900" algn="ctr"/>
            <a:r>
              <a:rPr lang="en-US" altLang="en-US" dirty="0"/>
              <a:t>Circular Dependencies in Spring</a:t>
            </a:r>
          </a:p>
        </p:txBody>
      </p:sp>
      <p:sp>
        <p:nvSpPr>
          <p:cNvPr id="2" name="Content Placeholder 1"/>
          <p:cNvSpPr>
            <a:spLocks noGrp="1"/>
          </p:cNvSpPr>
          <p:nvPr>
            <p:ph sz="quarter" idx="10"/>
          </p:nvPr>
        </p:nvSpPr>
        <p:spPr/>
        <p:txBody>
          <a:bodyPr/>
          <a:lstStyle/>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endParaRPr lang="en-US" dirty="0">
              <a:solidFill>
                <a:srgbClr val="C00000"/>
              </a:solidFill>
            </a:endParaRPr>
          </a:p>
          <a:p>
            <a:pPr>
              <a:defRPr/>
            </a:pPr>
            <a:r>
              <a:rPr lang="en-US" dirty="0">
                <a:solidFill>
                  <a:srgbClr val="C00000"/>
                </a:solidFill>
              </a:rPr>
              <a:t>org.springframework.beans.factory.BeanCreationException: Error creating bean with name       ‘beanName’ defined in class path resource []:Cannot resolve reference to bean ‘beanName’ while   setting bean property ‘beanName’; nested exception is org.springframework.beans.factory.BeanCurrentlyInCreationException:</a:t>
            </a:r>
            <a:br>
              <a:rPr lang="en-US" dirty="0">
                <a:solidFill>
                  <a:srgbClr val="C00000"/>
                </a:solidFill>
              </a:rPr>
            </a:br>
            <a:r>
              <a:rPr lang="en-US" dirty="0">
                <a:solidFill>
                  <a:srgbClr val="C00000"/>
                </a:solidFill>
              </a:rPr>
              <a:t>Error creating bean with name ‘beanName’:</a:t>
            </a:r>
            <a:br>
              <a:rPr lang="en-US" dirty="0">
                <a:solidFill>
                  <a:srgbClr val="C00000"/>
                </a:solidFill>
              </a:rPr>
            </a:br>
            <a:r>
              <a:rPr lang="en-US" dirty="0">
                <a:solidFill>
                  <a:srgbClr val="C00000"/>
                </a:solidFill>
              </a:rPr>
              <a:t>Bean with name ‘beanName’ has been injected into other beans [beanName2] in its raw version as part of a circular reference, but has eventually been wrapped (for example as part of auto-proxy creation).</a:t>
            </a:r>
          </a:p>
          <a:p>
            <a:pPr>
              <a:defRPr/>
            </a:pPr>
            <a:endParaRPr lang="en-US" dirty="0"/>
          </a:p>
          <a:p>
            <a:pPr>
              <a:defRPr/>
            </a:pPr>
            <a:r>
              <a:rPr lang="en-US" dirty="0"/>
              <a:t>The error is caused because Spring is trying to effectively inject two </a:t>
            </a:r>
            <a:r>
              <a:rPr lang="en-US" b="1" dirty="0"/>
              <a:t>semi-initialized</a:t>
            </a:r>
            <a:r>
              <a:rPr lang="en-US" dirty="0"/>
              <a:t> proxy beans into one another.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847" y="1114425"/>
            <a:ext cx="2954597" cy="248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C32746F0-8E35-4090-9E65-0BDD86F325DB}"/>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06625549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marL="342900" indent="-342900" algn="ctr"/>
            <a:r>
              <a:rPr lang="en-US" altLang="en-US" dirty="0"/>
              <a:t>Circular Dependencies in Spring</a:t>
            </a:r>
          </a:p>
        </p:txBody>
      </p:sp>
      <p:sp>
        <p:nvSpPr>
          <p:cNvPr id="3" name="Content Placeholder 2"/>
          <p:cNvSpPr>
            <a:spLocks noGrp="1"/>
          </p:cNvSpPr>
          <p:nvPr>
            <p:ph sz="quarter" idx="10"/>
          </p:nvPr>
        </p:nvSpPr>
        <p:spPr/>
        <p:txBody>
          <a:bodyPr/>
          <a:lstStyle/>
          <a:p>
            <a:pPr>
              <a:defRPr/>
            </a:pPr>
            <a:endParaRPr lang="en-US" dirty="0"/>
          </a:p>
          <a:p>
            <a:pPr>
              <a:defRPr/>
            </a:pPr>
            <a:endParaRPr lang="en-US" dirty="0"/>
          </a:p>
          <a:p>
            <a:pPr marL="0" indent="0">
              <a:buNone/>
              <a:defRPr/>
            </a:pPr>
            <a:r>
              <a:rPr lang="en-US" sz="2000" dirty="0"/>
              <a:t>There are 4 possible technique for dealing with this problem : </a:t>
            </a:r>
          </a:p>
          <a:p>
            <a:pPr>
              <a:defRPr/>
            </a:pPr>
            <a:endParaRPr lang="en-US" sz="2000" dirty="0"/>
          </a:p>
          <a:p>
            <a:pPr lvl="1">
              <a:defRPr/>
            </a:pPr>
            <a:r>
              <a:rPr lang="en-US" sz="2000" dirty="0"/>
              <a:t>Refactor your code</a:t>
            </a:r>
          </a:p>
          <a:p>
            <a:pPr lvl="1">
              <a:defRPr/>
            </a:pPr>
            <a:endParaRPr lang="en-US" sz="2000" dirty="0"/>
          </a:p>
          <a:p>
            <a:pPr lvl="1">
              <a:defRPr/>
            </a:pPr>
            <a:r>
              <a:rPr lang="en-US" sz="2000" dirty="0"/>
              <a:t>Use @Lazy</a:t>
            </a:r>
          </a:p>
          <a:p>
            <a:pPr lvl="1">
              <a:defRPr/>
            </a:pPr>
            <a:endParaRPr lang="en-US" sz="2000" dirty="0"/>
          </a:p>
          <a:p>
            <a:pPr lvl="1">
              <a:defRPr/>
            </a:pPr>
            <a:r>
              <a:rPr lang="en-US" sz="2000" dirty="0"/>
              <a:t>Use Setter/Field Injection</a:t>
            </a:r>
          </a:p>
          <a:p>
            <a:pPr lvl="1">
              <a:defRPr/>
            </a:pPr>
            <a:endParaRPr lang="en-US" sz="2000" dirty="0"/>
          </a:p>
          <a:p>
            <a:pPr lvl="1">
              <a:defRPr/>
            </a:pPr>
            <a:r>
              <a:rPr lang="en-US" sz="2000" dirty="0"/>
              <a:t>Implement ApplicationContextAware and InitializingBean</a:t>
            </a:r>
          </a:p>
          <a:p>
            <a:pPr marL="241300" lvl="1" indent="0">
              <a:buNone/>
              <a:defRPr/>
            </a:pPr>
            <a:endParaRPr lang="en-US" sz="2000" dirty="0"/>
          </a:p>
          <a:p>
            <a:pPr lvl="1">
              <a:defRPr/>
            </a:pPr>
            <a:r>
              <a:rPr lang="en-US" sz="2000" dirty="0"/>
              <a:t>Using PostConstruct method</a:t>
            </a:r>
          </a:p>
          <a:p>
            <a:pPr lvl="1">
              <a:defRPr/>
            </a:pPr>
            <a:endParaRPr lang="en-US" sz="2000" dirty="0"/>
          </a:p>
          <a:p>
            <a:pPr lvl="1">
              <a:defRPr/>
            </a:pPr>
            <a:r>
              <a:rPr lang="en-US" sz="2000" dirty="0"/>
              <a:t>Use a BeanPostProcessor</a:t>
            </a:r>
          </a:p>
          <a:p>
            <a:endParaRPr lang="en-US" dirty="0"/>
          </a:p>
        </p:txBody>
      </p:sp>
      <p:sp>
        <p:nvSpPr>
          <p:cNvPr id="5" name="Rectangle 4">
            <a:extLst>
              <a:ext uri="{FF2B5EF4-FFF2-40B4-BE49-F238E27FC236}">
                <a16:creationId xmlns:a16="http://schemas.microsoft.com/office/drawing/2014/main" id="{E822FE7E-1980-4AA0-AB68-77226060477C}"/>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4199441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pPr marL="342900" indent="-342900" algn="ctr"/>
            <a:r>
              <a:rPr lang="en-US" altLang="en-US" dirty="0"/>
              <a:t>Circular Dependencies in Spring contd…</a:t>
            </a:r>
          </a:p>
        </p:txBody>
      </p:sp>
      <p:sp>
        <p:nvSpPr>
          <p:cNvPr id="103427" name="Content Placeholder 1"/>
          <p:cNvSpPr>
            <a:spLocks noGrp="1"/>
          </p:cNvSpPr>
          <p:nvPr>
            <p:ph sz="quarter" idx="10"/>
          </p:nvPr>
        </p:nvSpPr>
        <p:spPr>
          <a:xfrm>
            <a:off x="548641" y="831273"/>
            <a:ext cx="11437038" cy="5493327"/>
          </a:xfrm>
        </p:spPr>
        <p:txBody>
          <a:bodyPr/>
          <a:lstStyle/>
          <a:p>
            <a:pPr>
              <a:spcAft>
                <a:spcPct val="0"/>
              </a:spcAft>
            </a:pPr>
            <a:endParaRPr lang="en-US" altLang="en-US" sz="2000" dirty="0">
              <a:solidFill>
                <a:srgbClr val="C00000"/>
              </a:solidFill>
            </a:endParaRPr>
          </a:p>
          <a:p>
            <a:pPr>
              <a:spcAft>
                <a:spcPct val="0"/>
              </a:spcAft>
            </a:pPr>
            <a:r>
              <a:rPr lang="en-US" altLang="en-US" sz="2000" b="1" dirty="0">
                <a:solidFill>
                  <a:srgbClr val="C00000"/>
                </a:solidFill>
              </a:rPr>
              <a:t>Refactor your Code</a:t>
            </a:r>
          </a:p>
          <a:p>
            <a:pPr lvl="1">
              <a:spcAft>
                <a:spcPct val="0"/>
              </a:spcAft>
            </a:pPr>
            <a:endParaRPr lang="en-US" altLang="en-US" sz="2000" dirty="0"/>
          </a:p>
          <a:p>
            <a:pPr lvl="1">
              <a:spcAft>
                <a:spcPct val="0"/>
              </a:spcAft>
            </a:pPr>
            <a:r>
              <a:rPr lang="en-US" altLang="en-US" sz="2000" dirty="0"/>
              <a:t>Look at your code, analyse why your two beans are referencing one another.</a:t>
            </a:r>
          </a:p>
          <a:p>
            <a:pPr lvl="1">
              <a:spcAft>
                <a:spcPct val="0"/>
              </a:spcAft>
            </a:pPr>
            <a:endParaRPr lang="en-US" altLang="en-US" sz="2000" dirty="0"/>
          </a:p>
          <a:p>
            <a:pPr lvl="1">
              <a:spcAft>
                <a:spcPct val="0"/>
              </a:spcAft>
            </a:pPr>
            <a:r>
              <a:rPr lang="en-US" altLang="en-US" sz="2000" dirty="0"/>
              <a:t>Consider creating a third bean that both other beans can be injected into which will perform the</a:t>
            </a:r>
          </a:p>
          <a:p>
            <a:pPr marL="241300" lvl="1" indent="0">
              <a:spcAft>
                <a:spcPct val="0"/>
              </a:spcAft>
              <a:buNone/>
            </a:pPr>
            <a:r>
              <a:rPr lang="en-US" altLang="en-US" sz="2000" dirty="0"/>
              <a:t> 	 functionality that requires the different dependencies.</a:t>
            </a:r>
          </a:p>
          <a:p>
            <a:pPr lvl="1">
              <a:spcAft>
                <a:spcPct val="0"/>
              </a:spcAft>
            </a:pPr>
            <a:endParaRPr lang="en-US" altLang="en-US" sz="2000" dirty="0"/>
          </a:p>
          <a:p>
            <a:pPr lvl="1">
              <a:spcAft>
                <a:spcPct val="0"/>
              </a:spcAft>
            </a:pPr>
            <a:r>
              <a:rPr lang="en-US" altLang="en-US" sz="2000" dirty="0"/>
              <a:t>Refactor your design and simplify your structure</a:t>
            </a:r>
          </a:p>
          <a:p>
            <a:pPr>
              <a:spcAft>
                <a:spcPct val="0"/>
              </a:spcAft>
            </a:pPr>
            <a:endParaRPr lang="en-US" altLang="en-US" dirty="0"/>
          </a:p>
        </p:txBody>
      </p:sp>
      <p:sp>
        <p:nvSpPr>
          <p:cNvPr id="4" name="Rectangle 3">
            <a:extLst>
              <a:ext uri="{FF2B5EF4-FFF2-40B4-BE49-F238E27FC236}">
                <a16:creationId xmlns:a16="http://schemas.microsoft.com/office/drawing/2014/main" id="{043EC24E-24C1-4A1D-ADF0-6BBBC6A3B4AF}"/>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30714968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2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809" y="1163781"/>
            <a:ext cx="8229600" cy="4897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p:txBody>
          <a:bodyPr/>
          <a:lstStyle/>
          <a:p>
            <a:pPr marL="342900" indent="-342900" algn="ctr"/>
            <a:r>
              <a:rPr lang="en-US" altLang="en-US" dirty="0"/>
              <a:t>Circular Dependencies in Spring contd…</a:t>
            </a:r>
          </a:p>
        </p:txBody>
      </p:sp>
      <p:sp>
        <p:nvSpPr>
          <p:cNvPr id="4" name="Rectangle 3">
            <a:extLst>
              <a:ext uri="{FF2B5EF4-FFF2-40B4-BE49-F238E27FC236}">
                <a16:creationId xmlns:a16="http://schemas.microsoft.com/office/drawing/2014/main" id="{1C29ECF3-F125-461E-8CC3-231962291B1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5242099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98022" y="807257"/>
            <a:ext cx="10390908" cy="369332"/>
          </a:xfrm>
          <a:prstGeom prst="rect">
            <a:avLst/>
          </a:prstGeom>
        </p:spPr>
        <p:txBody>
          <a:bodyPr wrap="square">
            <a:spAutoFit/>
          </a:bodyPr>
          <a:lstStyle/>
          <a:p>
            <a:r>
              <a:rPr lang="en-US" b="1" dirty="0">
                <a:solidFill>
                  <a:srgbClr val="C00000"/>
                </a:solidFill>
              </a:rPr>
              <a:t>Use Setter/Field Injection</a:t>
            </a:r>
            <a:endParaRPr lang="en-US" dirty="0">
              <a:solidFill>
                <a:srgbClr val="C00000"/>
              </a:solidFill>
            </a:endParaRPr>
          </a:p>
        </p:txBody>
      </p:sp>
      <p:sp>
        <p:nvSpPr>
          <p:cNvPr id="6" name="Title 1"/>
          <p:cNvSpPr>
            <a:spLocks noGrp="1"/>
          </p:cNvSpPr>
          <p:nvPr>
            <p:ph type="title"/>
          </p:nvPr>
        </p:nvSpPr>
        <p:spPr>
          <a:xfrm>
            <a:off x="711015" y="304800"/>
            <a:ext cx="11274663" cy="502457"/>
          </a:xfrm>
        </p:spPr>
        <p:txBody>
          <a:bodyPr/>
          <a:lstStyle/>
          <a:p>
            <a:pPr marL="342900" indent="-342900" algn="ctr"/>
            <a:r>
              <a:rPr lang="en-US" altLang="en-US" dirty="0"/>
              <a:t>Circular Dependencies in Spring contd…</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961" y="1397479"/>
            <a:ext cx="4960755" cy="396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39" y="1587259"/>
            <a:ext cx="4653872" cy="401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705D8821-0B66-49C3-BD77-5AC3AE32C367}"/>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2696401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98022" y="807257"/>
            <a:ext cx="10390908" cy="369332"/>
          </a:xfrm>
          <a:prstGeom prst="rect">
            <a:avLst/>
          </a:prstGeom>
        </p:spPr>
        <p:txBody>
          <a:bodyPr wrap="square">
            <a:spAutoFit/>
          </a:bodyPr>
          <a:lstStyle/>
          <a:p>
            <a:r>
              <a:rPr lang="en-US" b="1" dirty="0">
                <a:solidFill>
                  <a:srgbClr val="C00000"/>
                </a:solidFill>
              </a:rPr>
              <a:t>Use </a:t>
            </a:r>
            <a:r>
              <a:rPr lang="en-US" b="1" i="1" dirty="0">
                <a:solidFill>
                  <a:srgbClr val="C00000"/>
                </a:solidFill>
              </a:rPr>
              <a:t>@Lazy</a:t>
            </a:r>
            <a:endParaRPr lang="en-US" dirty="0">
              <a:solidFill>
                <a:srgbClr val="C00000"/>
              </a:solidFill>
            </a:endParaRPr>
          </a:p>
        </p:txBody>
      </p:sp>
      <p:sp>
        <p:nvSpPr>
          <p:cNvPr id="6" name="Title 1"/>
          <p:cNvSpPr>
            <a:spLocks noGrp="1"/>
          </p:cNvSpPr>
          <p:nvPr>
            <p:ph type="title"/>
          </p:nvPr>
        </p:nvSpPr>
        <p:spPr>
          <a:xfrm>
            <a:off x="711015" y="304800"/>
            <a:ext cx="11274663" cy="502457"/>
          </a:xfrm>
        </p:spPr>
        <p:txBody>
          <a:bodyPr/>
          <a:lstStyle/>
          <a:p>
            <a:pPr marL="342900" indent="-342900" algn="ctr"/>
            <a:r>
              <a:rPr lang="en-US" altLang="en-US" dirty="0"/>
              <a:t>Circular Dependencies in Spring contd…</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492" y="1727175"/>
            <a:ext cx="9847452" cy="3621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290B3019-065F-4F00-878D-BC562A9C5961}"/>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5920824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98022" y="807257"/>
            <a:ext cx="10390908" cy="369332"/>
          </a:xfrm>
          <a:prstGeom prst="rect">
            <a:avLst/>
          </a:prstGeom>
        </p:spPr>
        <p:txBody>
          <a:bodyPr wrap="square">
            <a:spAutoFit/>
          </a:bodyPr>
          <a:lstStyle/>
          <a:p>
            <a:r>
              <a:rPr lang="en-US" b="1" dirty="0">
                <a:solidFill>
                  <a:srgbClr val="C00000"/>
                </a:solidFill>
              </a:rPr>
              <a:t>default-lazy-</a:t>
            </a:r>
            <a:r>
              <a:rPr lang="en-US" b="1" dirty="0" err="1">
                <a:solidFill>
                  <a:srgbClr val="C00000"/>
                </a:solidFill>
              </a:rPr>
              <a:t>init</a:t>
            </a:r>
            <a:r>
              <a:rPr lang="en-US" b="1" dirty="0">
                <a:solidFill>
                  <a:srgbClr val="C00000"/>
                </a:solidFill>
              </a:rPr>
              <a:t>="true"</a:t>
            </a:r>
            <a:endParaRPr lang="en-US" dirty="0">
              <a:solidFill>
                <a:srgbClr val="C00000"/>
              </a:solidFill>
            </a:endParaRPr>
          </a:p>
        </p:txBody>
      </p:sp>
      <p:sp>
        <p:nvSpPr>
          <p:cNvPr id="6" name="Title 1"/>
          <p:cNvSpPr>
            <a:spLocks noGrp="1"/>
          </p:cNvSpPr>
          <p:nvPr>
            <p:ph type="title"/>
          </p:nvPr>
        </p:nvSpPr>
        <p:spPr>
          <a:xfrm>
            <a:off x="711015" y="304800"/>
            <a:ext cx="11274663" cy="502457"/>
          </a:xfrm>
        </p:spPr>
        <p:txBody>
          <a:bodyPr/>
          <a:lstStyle/>
          <a:p>
            <a:pPr marL="342900" indent="-342900" algn="ctr"/>
            <a:r>
              <a:rPr lang="en-US" altLang="en-US" dirty="0"/>
              <a:t>Circular Dependencies in Spring contd…</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87" y="1777042"/>
            <a:ext cx="10966080" cy="326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3E3BB8C8-44CE-4201-96AF-EAC5EF715604}"/>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146000341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98023" y="1324432"/>
            <a:ext cx="1039090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Source Code Pro"/>
                <a:cs typeface="Arial" pitchFamily="34" charset="0"/>
              </a:rPr>
              <a:t>@Component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3B175"/>
                </a:solidFill>
                <a:effectLst/>
                <a:latin typeface="Source Code Pro"/>
                <a:cs typeface="Arial" pitchFamily="34" charset="0"/>
              </a:rPr>
              <a:t>public</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class</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CircularDependencyA </a:t>
            </a:r>
            <a:r>
              <a:rPr kumimoji="0" lang="en-US" altLang="en-US" sz="1600" b="1" i="0" u="none" strike="noStrike" cap="none" normalizeH="0" baseline="0" dirty="0">
                <a:ln>
                  <a:noFill/>
                </a:ln>
                <a:solidFill>
                  <a:srgbClr val="63B175"/>
                </a:solidFill>
                <a:effectLst/>
                <a:latin typeface="Source Code Pro"/>
                <a:cs typeface="Arial" pitchFamily="34" charset="0"/>
              </a:rPr>
              <a:t>implements</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ApplicationContextAware, InitializingBean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Source Code Pro"/>
                <a:cs typeface="Arial" pitchFamily="34" charset="0"/>
              </a:rPr>
              <a:t>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private</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CircularDependencyA circB;</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Source Code Pro"/>
                <a:cs typeface="Arial" pitchFamily="34" charset="0"/>
              </a:rPr>
              <a:t>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private</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ApplicationContext context;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Source Code Pro"/>
                <a:cs typeface="Arial" pitchFamily="34" charset="0"/>
              </a:rPr>
              <a:t>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public</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CircularDependencyB getCircB()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return</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circB;</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Source Code Pro"/>
                <a:cs typeface="Arial" pitchFamily="34" charset="0"/>
              </a:rPr>
              <a:t>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808080"/>
                </a:solidFill>
                <a:effectLst/>
                <a:latin typeface="Source Code Pro"/>
                <a:cs typeface="Arial" pitchFamily="34" charset="0"/>
              </a:rPr>
              <a:t>@Override</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public</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void</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afterPropertiesSet() </a:t>
            </a:r>
            <a:r>
              <a:rPr kumimoji="0" lang="en-US" altLang="en-US" sz="1600" b="1" i="0" u="none" strike="noStrike" cap="none" normalizeH="0" baseline="0" dirty="0">
                <a:ln>
                  <a:noFill/>
                </a:ln>
                <a:solidFill>
                  <a:srgbClr val="63B175"/>
                </a:solidFill>
                <a:effectLst/>
                <a:latin typeface="Source Code Pro"/>
                <a:cs typeface="Arial" pitchFamily="34" charset="0"/>
              </a:rPr>
              <a:t>throws</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Exception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circB = context.getBean(</a:t>
            </a:r>
            <a:r>
              <a:rPr kumimoji="0" lang="en-US" altLang="en-US" sz="1600" b="0" i="0" u="none" strike="noStrike" cap="none" normalizeH="0" baseline="0" dirty="0" err="1">
                <a:ln>
                  <a:noFill/>
                </a:ln>
                <a:solidFill>
                  <a:srgbClr val="000000"/>
                </a:solidFill>
                <a:effectLst/>
                <a:latin typeface="Source Code Pro"/>
                <a:cs typeface="Arial" pitchFamily="34" charset="0"/>
              </a:rPr>
              <a:t>CircularDependencyB.</a:t>
            </a:r>
            <a:r>
              <a:rPr kumimoji="0" lang="en-US" altLang="en-US" sz="1600" b="1" i="0" u="none" strike="noStrike" cap="none" normalizeH="0" baseline="0" dirty="0" err="1">
                <a:ln>
                  <a:noFill/>
                </a:ln>
                <a:solidFill>
                  <a:srgbClr val="63B175"/>
                </a:solidFill>
                <a:effectLst/>
                <a:latin typeface="Source Code Pro"/>
                <a:cs typeface="Arial" pitchFamily="34" charset="0"/>
              </a:rPr>
              <a:t>class</a:t>
            </a:r>
            <a:r>
              <a:rPr kumimoji="0" lang="en-US" altLang="en-US" sz="1600" b="0" i="0" u="none" strike="noStrike" cap="none" normalizeH="0" baseline="0" dirty="0">
                <a:ln>
                  <a:noFill/>
                </a:ln>
                <a:solidFill>
                  <a:srgbClr val="000000"/>
                </a:solidFill>
                <a:effectLst/>
                <a:latin typeface="Source Code Pro"/>
                <a:cs typeface="Arial" pitchFamily="34" charset="0"/>
              </a:rPr>
              <a: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Source Code Pro"/>
                <a:cs typeface="Arial" pitchFamily="34" charset="0"/>
              </a:rPr>
              <a:t>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808080"/>
                </a:solidFill>
                <a:effectLst/>
                <a:latin typeface="Source Code Pro"/>
                <a:cs typeface="Arial" pitchFamily="34" charset="0"/>
              </a:rPr>
              <a:t>@Override</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public</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1" i="0" u="none" strike="noStrike" cap="none" normalizeH="0" baseline="0" dirty="0">
                <a:ln>
                  <a:noFill/>
                </a:ln>
                <a:solidFill>
                  <a:srgbClr val="63B175"/>
                </a:solidFill>
                <a:effectLst/>
                <a:latin typeface="Source Code Pro"/>
                <a:cs typeface="Arial" pitchFamily="34" charset="0"/>
              </a:rPr>
              <a:t>void</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setApplicationContext(</a:t>
            </a:r>
            <a:r>
              <a:rPr kumimoji="0" lang="en-US" altLang="en-US" sz="1600" b="1" i="0" u="none" strike="noStrike" cap="none" normalizeH="0" baseline="0" dirty="0">
                <a:ln>
                  <a:noFill/>
                </a:ln>
                <a:solidFill>
                  <a:srgbClr val="63B175"/>
                </a:solidFill>
                <a:effectLst/>
                <a:latin typeface="Source Code Pro"/>
                <a:cs typeface="Arial" pitchFamily="34" charset="0"/>
              </a:rPr>
              <a:t>final</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ApplicationContext ctx) </a:t>
            </a:r>
            <a:r>
              <a:rPr kumimoji="0" lang="en-US" altLang="en-US" sz="1600" b="1" i="0" u="none" strike="noStrike" cap="none" normalizeH="0" baseline="0" dirty="0">
                <a:ln>
                  <a:noFill/>
                </a:ln>
                <a:solidFill>
                  <a:srgbClr val="63B175"/>
                </a:solidFill>
                <a:effectLst/>
                <a:latin typeface="Source Code Pro"/>
                <a:cs typeface="Arial" pitchFamily="34" charset="0"/>
              </a:rPr>
              <a:t>throws</a:t>
            </a:r>
            <a:r>
              <a:rPr kumimoji="0" lang="en-US" altLang="en-US" sz="1600" b="0" i="0" u="none" strike="noStrike" cap="none" normalizeH="0" baseline="0" dirty="0">
                <a:ln>
                  <a:noFill/>
                </a:ln>
                <a:solidFill>
                  <a:srgbClr val="333333"/>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BeansException {</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context = ctx;</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Source Code Pro"/>
                <a:cs typeface="Arial" pitchFamily="34" charset="0"/>
              </a:rPr>
              <a:t>    </a:t>
            </a:r>
            <a:r>
              <a:rPr kumimoji="0" lang="en-US" altLang="en-US" sz="1600" b="0" i="0" u="none" strike="noStrike" cap="none" normalizeH="0" baseline="0" dirty="0">
                <a:ln>
                  <a:noFill/>
                </a:ln>
                <a:solidFill>
                  <a:srgbClr val="000000"/>
                </a:solidFill>
                <a:effectLst/>
                <a:latin typeface="Source Code Pro"/>
                <a:cs typeface="Arial" pitchFamily="34" charset="0"/>
              </a:rPr>
              <a:t>}</a:t>
            </a:r>
            <a:endParaRPr kumimoji="0" lang="en-US" alt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ource Code Pro"/>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798022" y="807257"/>
            <a:ext cx="10390908" cy="369332"/>
          </a:xfrm>
          <a:prstGeom prst="rect">
            <a:avLst/>
          </a:prstGeom>
        </p:spPr>
        <p:txBody>
          <a:bodyPr wrap="square">
            <a:spAutoFit/>
          </a:bodyPr>
          <a:lstStyle/>
          <a:p>
            <a:r>
              <a:rPr lang="en-US" b="1" dirty="0">
                <a:solidFill>
                  <a:srgbClr val="C00000"/>
                </a:solidFill>
              </a:rPr>
              <a:t>Implement </a:t>
            </a:r>
            <a:r>
              <a:rPr lang="en-US" b="1" i="1" dirty="0">
                <a:solidFill>
                  <a:srgbClr val="C00000"/>
                </a:solidFill>
              </a:rPr>
              <a:t>ApplicationContextAware</a:t>
            </a:r>
            <a:r>
              <a:rPr lang="en-US" b="1" dirty="0">
                <a:solidFill>
                  <a:srgbClr val="C00000"/>
                </a:solidFill>
              </a:rPr>
              <a:t> and </a:t>
            </a:r>
            <a:r>
              <a:rPr lang="en-US" b="1" i="1" dirty="0">
                <a:solidFill>
                  <a:srgbClr val="C00000"/>
                </a:solidFill>
              </a:rPr>
              <a:t>InitializingBean</a:t>
            </a:r>
            <a:endParaRPr lang="en-US" dirty="0">
              <a:solidFill>
                <a:srgbClr val="C00000"/>
              </a:solidFill>
            </a:endParaRPr>
          </a:p>
        </p:txBody>
      </p:sp>
      <p:sp>
        <p:nvSpPr>
          <p:cNvPr id="6" name="Title 1"/>
          <p:cNvSpPr>
            <a:spLocks noGrp="1"/>
          </p:cNvSpPr>
          <p:nvPr>
            <p:ph type="title"/>
          </p:nvPr>
        </p:nvSpPr>
        <p:spPr>
          <a:xfrm>
            <a:off x="711015" y="304800"/>
            <a:ext cx="11274663" cy="502457"/>
          </a:xfrm>
        </p:spPr>
        <p:txBody>
          <a:bodyPr/>
          <a:lstStyle/>
          <a:p>
            <a:pPr marL="342900" indent="-342900" algn="ctr"/>
            <a:r>
              <a:rPr lang="en-US" altLang="en-US" dirty="0"/>
              <a:t>Circular Dependencies in Spring contd…</a:t>
            </a:r>
          </a:p>
        </p:txBody>
      </p:sp>
      <p:sp>
        <p:nvSpPr>
          <p:cNvPr id="7" name="Rectangle 6">
            <a:extLst>
              <a:ext uri="{FF2B5EF4-FFF2-40B4-BE49-F238E27FC236}">
                <a16:creationId xmlns:a16="http://schemas.microsoft.com/office/drawing/2014/main" id="{C23456DA-8825-4640-A0F8-8B26575303C5}"/>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29135187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711015" y="304800"/>
            <a:ext cx="11274663" cy="502457"/>
          </a:xfrm>
        </p:spPr>
        <p:txBody>
          <a:bodyPr/>
          <a:lstStyle/>
          <a:p>
            <a:pPr marL="342900" indent="-342900" algn="ctr"/>
            <a:r>
              <a:rPr lang="en-US" altLang="en-US" dirty="0"/>
              <a:t>Circular Dependencies in Spring contd…</a:t>
            </a:r>
          </a:p>
        </p:txBody>
      </p:sp>
      <p:sp>
        <p:nvSpPr>
          <p:cNvPr id="2" name="TextBox 1"/>
          <p:cNvSpPr txBox="1"/>
          <p:nvPr/>
        </p:nvSpPr>
        <p:spPr>
          <a:xfrm>
            <a:off x="741872" y="1224951"/>
            <a:ext cx="10144664" cy="646331"/>
          </a:xfrm>
          <a:prstGeom prst="rect">
            <a:avLst/>
          </a:prstGeom>
          <a:noFill/>
        </p:spPr>
        <p:txBody>
          <a:bodyPr wrap="square" rtlCol="0">
            <a:spAutoFit/>
          </a:bodyPr>
          <a:lstStyle/>
          <a:p>
            <a:r>
              <a:rPr lang="en-US" b="1" dirty="0">
                <a:solidFill>
                  <a:srgbClr val="C00000"/>
                </a:solidFill>
              </a:rPr>
              <a:t>using </a:t>
            </a:r>
            <a:r>
              <a:rPr lang="en-US" b="1" i="1" dirty="0">
                <a:solidFill>
                  <a:srgbClr val="C00000"/>
                </a:solidFill>
              </a:rPr>
              <a:t>@Autowired</a:t>
            </a:r>
            <a:r>
              <a:rPr lang="en-US" b="1" dirty="0">
                <a:solidFill>
                  <a:srgbClr val="C00000"/>
                </a:solidFill>
              </a:rPr>
              <a:t> on one of the beans, and then use a method annotated with </a:t>
            </a:r>
            <a:r>
              <a:rPr lang="en-US" b="1" i="1" dirty="0">
                <a:solidFill>
                  <a:srgbClr val="C00000"/>
                </a:solidFill>
              </a:rPr>
              <a:t>@PostConstruct</a:t>
            </a:r>
            <a:r>
              <a:rPr lang="en-US" b="1" dirty="0">
                <a:solidFill>
                  <a:srgbClr val="C00000"/>
                </a:solidFill>
              </a:rPr>
              <a:t> to set the other dependency.</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73" y="2109128"/>
            <a:ext cx="4502988" cy="3835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207" y="2062791"/>
            <a:ext cx="5021329" cy="361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D05FA62E-58C1-4611-9D17-3F79AE307C3D}"/>
              </a:ext>
            </a:extLst>
          </p:cNvPr>
          <p:cNvSpPr/>
          <p:nvPr/>
        </p:nvSpPr>
        <p:spPr>
          <a:xfrm>
            <a:off x="11675581" y="-53718"/>
            <a:ext cx="459166" cy="6863417"/>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Sujata Batra</a:t>
            </a:r>
          </a:p>
        </p:txBody>
      </p:sp>
    </p:spTree>
    <p:extLst>
      <p:ext uri="{BB962C8B-B14F-4D97-AF65-F5344CB8AC3E}">
        <p14:creationId xmlns:p14="http://schemas.microsoft.com/office/powerpoint/2010/main" val="35402899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 Masters">
  <a:themeElements>
    <a:clrScheme name="SGM Color 2016">
      <a:dk1>
        <a:srgbClr val="22262E"/>
      </a:dk1>
      <a:lt1>
        <a:srgbClr val="FFFFFF"/>
      </a:lt1>
      <a:dk2>
        <a:srgbClr val="0A2A74"/>
      </a:dk2>
      <a:lt2>
        <a:srgbClr val="D0D0D0"/>
      </a:lt2>
      <a:accent1>
        <a:srgbClr val="1499E6"/>
      </a:accent1>
      <a:accent2>
        <a:srgbClr val="868686"/>
      </a:accent2>
      <a:accent3>
        <a:srgbClr val="DE2714"/>
      </a:accent3>
      <a:accent4>
        <a:srgbClr val="3A2139"/>
      </a:accent4>
      <a:accent5>
        <a:srgbClr val="AA9D82"/>
      </a:accent5>
      <a:accent6>
        <a:srgbClr val="1DA65D"/>
      </a:accent6>
      <a:hlink>
        <a:srgbClr val="C82506"/>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 ma:contentTypeID="0x010100BA9AACD866FC1E4981E74F9CCA9E5CA0005B817ECD3F7FD84D9F3264808D7ACDD3" ma:contentTypeVersion="5" ma:contentTypeDescription="" ma:contentTypeScope="" ma:versionID="d2825f2e4a9b54e65d324119a5cbbcf9">
  <xsd:schema xmlns:xsd="http://www.w3.org/2001/XMLSchema" xmlns:xs="http://www.w3.org/2001/XMLSchema" xmlns:p="http://schemas.microsoft.com/office/2006/metadata/properties" xmlns:ns2="c8085c4b-1ac7-4641-80ad-2522959560d5" xmlns:ns4="24943d0a-27c4-4bf8-a607-4a8907b6c8ab" targetNamespace="http://schemas.microsoft.com/office/2006/metadata/properties" ma:root="true" ma:fieldsID="29b71cb4a96d73055e5f9ffe46ed1e26" ns2:_="" ns4:_="">
    <xsd:import namespace="c8085c4b-1ac7-4641-80ad-2522959560d5"/>
    <xsd:import namespace="24943d0a-27c4-4bf8-a607-4a8907b6c8ab"/>
    <xsd:element name="properties">
      <xsd:complexType>
        <xsd:sequence>
          <xsd:element name="documentManagement">
            <xsd:complexType>
              <xsd:all>
                <xsd:element ref="ns2:Domain" minOccurs="0"/>
                <xsd:element ref="ns2:Practice_x0020_2" minOccurs="0"/>
                <xsd:element ref="ns2:Theme_x0020_2" minOccurs="0"/>
                <xsd:element ref="ns2:Sapient_x0020_Contact_x0028_s_x0029_" minOccurs="0"/>
                <xsd:element ref="ns2:Client_x0020_Segmentation" minOccurs="0"/>
                <xsd:element ref="ns2:Region" minOccurs="0"/>
                <xsd:element ref="ns2:Key_x0020_Technologies" minOccurs="0"/>
                <xsd:element ref="ns2:Capability" minOccurs="0"/>
                <xsd:element ref="ns4:Solution" minOccurs="0"/>
                <xsd:element ref="ns4:Key_x0020_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85c4b-1ac7-4641-80ad-2522959560d5" elementFormDefault="qualified">
    <xsd:import namespace="http://schemas.microsoft.com/office/2006/documentManagement/types"/>
    <xsd:import namespace="http://schemas.microsoft.com/office/infopath/2007/PartnerControls"/>
    <xsd:element name="Domain" ma:index="8" nillable="true" ma:displayName="Domain" ma:internalName="Domain">
      <xsd:complexType>
        <xsd:complexContent>
          <xsd:extension base="dms:MultiChoice">
            <xsd:sequence>
              <xsd:element name="Value" maxOccurs="unbounded" minOccurs="0" nillable="true">
                <xsd:simpleType>
                  <xsd:restriction base="dms:Choice">
                    <xsd:enumeration value="Business Analysis"/>
                    <xsd:enumeration value="Business Development"/>
                    <xsd:enumeration value="General Management"/>
                    <xsd:enumeration value="Operations"/>
                    <xsd:enumeration value="Program Management"/>
                    <xsd:enumeration value="Quality Assurance"/>
                    <xsd:enumeration value="User Experience"/>
                    <xsd:enumeration value="Technology"/>
                  </xsd:restriction>
                </xsd:simpleType>
              </xsd:element>
            </xsd:sequence>
          </xsd:extension>
        </xsd:complexContent>
      </xsd:complexType>
    </xsd:element>
    <xsd:element name="Practice_x0020_2" ma:index="9" nillable="true" ma:displayName="Practice" ma:internalName="Practice_x0020_2">
      <xsd:complexType>
        <xsd:complexContent>
          <xsd:extension base="dms:MultiChoice">
            <xsd:sequence>
              <xsd:element name="Value" maxOccurs="unbounded" minOccurs="0" nillable="true">
                <xsd:simpleType>
                  <xsd:restriction base="dms:Choice">
                    <xsd:enumeration value="Buy-Side Investment Process"/>
                    <xsd:enumeration value="Clearing &amp; Collateral"/>
                    <xsd:enumeration value="CTRM"/>
                    <xsd:enumeration value="Data Management"/>
                    <xsd:enumeration value="Derivatives Platforms"/>
                    <xsd:enumeration value="Operational Risk"/>
                    <xsd:enumeration value="Pipeline and Shipping"/>
                    <xsd:enumeration value="Portfolio Accounting"/>
                    <xsd:enumeration value="Regulatory Reporting"/>
                    <xsd:enumeration value="Trade Documentation"/>
                    <xsd:enumeration value="Valuation and Risk Analytics"/>
                  </xsd:restriction>
                </xsd:simpleType>
              </xsd:element>
            </xsd:sequence>
          </xsd:extension>
        </xsd:complexContent>
      </xsd:complexType>
    </xsd:element>
    <xsd:element name="Theme_x0020_2" ma:index="10" nillable="true" ma:displayName="Theme" ma:internalName="Theme_x0020_2">
      <xsd:complexType>
        <xsd:complexContent>
          <xsd:extension base="dms:MultiChoice">
            <xsd:sequence>
              <xsd:element name="Value" maxOccurs="unbounded" minOccurs="0" nillable="true">
                <xsd:simpleType>
                  <xsd:restriction base="dms:Choice">
                    <xsd:enumeration value="Clearing and Collateral"/>
                    <xsd:enumeration value="Client Portals"/>
                    <xsd:enumeration value="Data Readiness"/>
                    <xsd:enumeration value="Energy Intelligence"/>
                    <xsd:enumeration value="Enterprise Risk"/>
                    <xsd:enumeration value="Industrialization"/>
                    <xsd:enumeration value="Mid-Stream"/>
                    <xsd:enumeration value="Regulatory Reporting"/>
                    <xsd:enumeration value="Research"/>
                    <xsd:enumeration value="Structured Finance"/>
                    <xsd:enumeration value="Wealth"/>
                  </xsd:restriction>
                </xsd:simpleType>
              </xsd:element>
            </xsd:sequence>
          </xsd:extension>
        </xsd:complexContent>
      </xsd:complexType>
    </xsd:element>
    <xsd:element name="Sapient_x0020_Contact_x0028_s_x0029_" ma:index="13" nillable="true" ma:displayName="Sapient Contact(s)" ma:list="UserInfo" ma:SharePointGroup="0" ma:internalName="Sapient_x0020_Contact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Segmentation" ma:index="14" nillable="true" ma:displayName="Client Segmentation" ma:format="Dropdown" ma:internalName="Client_x0020_Segmentation">
      <xsd:simpleType>
        <xsd:restriction base="dms:Choice">
          <xsd:enumeration value="Banks - Global Investment Bank"/>
          <xsd:enumeration value="Banks - Regional Investment Bank"/>
          <xsd:enumeration value="Banks - Custodians"/>
          <xsd:enumeration value="Banks - Brokers"/>
          <xsd:enumeration value="Investment Management - Institutional Asset Manager"/>
          <xsd:enumeration value="Investment Management - Hedge Funds"/>
          <xsd:enumeration value="Investment Management - Mutual Funds"/>
          <xsd:enumeration value="Investment Management - Wealth Management"/>
          <xsd:enumeration value="Investment Management - Fund Administration"/>
          <xsd:enumeration value="Intermediaries - Exchanges"/>
          <xsd:enumeration value="Intermediaries - Clearing House"/>
          <xsd:enumeration value="Intermediaries - ISO"/>
          <xsd:enumeration value="Intermediaries - Industry Associations"/>
          <xsd:enumeration value="Energy &amp; Commodity Companies - Global Oil"/>
          <xsd:enumeration value="Energy &amp; Commodity Companies - Mid-stream Operators"/>
          <xsd:enumeration value="Energy &amp; Commodity Companies - EU Energy Merchants"/>
          <xsd:enumeration value="Energy &amp; Commodity Companies - NA Energy Merchants"/>
          <xsd:enumeration value="Governments &amp; Regulators - US"/>
          <xsd:enumeration value="Governments &amp; Regulators - UK"/>
          <xsd:enumeration value="Governments &amp; Regulators - Canada"/>
          <xsd:enumeration value="Governments &amp; Regulators - EU"/>
          <xsd:enumeration value="Governments &amp; Regulators - Asia"/>
          <xsd:enumeration value="Partner"/>
          <xsd:enumeration value="Competitor"/>
          <xsd:enumeration value="Vendor"/>
        </xsd:restriction>
      </xsd:simpleType>
    </xsd:element>
    <xsd:element name="Region" ma:index="15" nillable="true" ma:displayName="Region" ma:internalName="Region">
      <xsd:complexType>
        <xsd:complexContent>
          <xsd:extension base="dms:MultiChoice">
            <xsd:sequence>
              <xsd:element name="Value" maxOccurs="unbounded" minOccurs="0" nillable="true">
                <xsd:simpleType>
                  <xsd:restriction base="dms:Choice">
                    <xsd:enumeration value="Africa"/>
                    <xsd:enumeration value="Asia"/>
                    <xsd:enumeration value="Australia"/>
                    <xsd:enumeration value="Canada"/>
                    <xsd:enumeration value="EU"/>
                    <xsd:enumeration value="EU - UK"/>
                    <xsd:enumeration value="India"/>
                    <xsd:enumeration value="Middle East"/>
                    <xsd:enumeration value="S. America"/>
                    <xsd:enumeration value="USA"/>
                  </xsd:restriction>
                </xsd:simpleType>
              </xsd:element>
            </xsd:sequence>
          </xsd:extension>
        </xsd:complexContent>
      </xsd:complexType>
    </xsd:element>
    <xsd:element name="Key_x0020_Technologies" ma:index="16" nillable="true" ma:displayName="Key Technologies" ma:list="{17722692-f909-4a6d-9d7c-4d99fd41a240}" ma:internalName="Key_x0020_Technologies" ma:showField="Active_x0020_Title" ma:web="c8085c4b-1ac7-4641-80ad-2522959560d5">
      <xsd:complexType>
        <xsd:complexContent>
          <xsd:extension base="dms:MultiChoiceLookup">
            <xsd:sequence>
              <xsd:element name="Value" type="dms:Lookup" maxOccurs="unbounded" minOccurs="0" nillable="true"/>
            </xsd:sequence>
          </xsd:extension>
        </xsd:complexContent>
      </xsd:complexType>
    </xsd:element>
    <xsd:element name="Capability" ma:index="17" nillable="true" ma:displayName="Capability" ma:list="{c6488a8c-465d-4018-ba9f-27905420605d}" ma:internalName="Capability" ma:showField="Title" ma:web="c8085c4b-1ac7-4641-80ad-2522959560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943d0a-27c4-4bf8-a607-4a8907b6c8ab" elementFormDefault="qualified">
    <xsd:import namespace="http://schemas.microsoft.com/office/2006/documentManagement/types"/>
    <xsd:import namespace="http://schemas.microsoft.com/office/infopath/2007/PartnerControls"/>
    <xsd:element name="Solution" ma:index="18" nillable="true" ma:displayName="Solution" ma:list="{228c778e-9a00-4699-9aa7-da888e41b916}" ma:internalName="Solution" ma:showField="Title">
      <xsd:complexType>
        <xsd:complexContent>
          <xsd:extension base="dms:MultiChoiceLookup">
            <xsd:sequence>
              <xsd:element name="Value" type="dms:Lookup" maxOccurs="unbounded" minOccurs="0" nillable="true"/>
            </xsd:sequence>
          </xsd:extension>
        </xsd:complexContent>
      </xsd:complexType>
    </xsd:element>
    <xsd:element name="Key_x0020_Word" ma:index="19" nillable="true" ma:displayName="Key Word" ma:hidden="true" ma:list="{92a028d3-ecb9-485b-ac47-c09f6ebe3090}" ma:internalName="Key_x0020_Word" ma:readOnly="fals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2" ma:displayName="Comments"/>
        <xsd:element name="keywords" minOccurs="0" maxOccurs="1" type="xsd:string" ma:index="1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olution xmlns="24943d0a-27c4-4bf8-a607-4a8907b6c8ab"/>
    <Theme_x0020_2 xmlns="c8085c4b-1ac7-4641-80ad-2522959560d5"/>
    <Region xmlns="c8085c4b-1ac7-4641-80ad-2522959560d5"/>
    <Practice_x0020_2 xmlns="c8085c4b-1ac7-4641-80ad-2522959560d5"/>
    <Client_x0020_Segmentation xmlns="c8085c4b-1ac7-4641-80ad-2522959560d5" xsi:nil="true"/>
    <Sapient_x0020_Contact_x0028_s_x0029_ xmlns="c8085c4b-1ac7-4641-80ad-2522959560d5">
      <UserInfo>
        <DisplayName>i:0#.w|sapient\dkumme</DisplayName>
        <AccountId>136</AccountId>
        <AccountType/>
      </UserInfo>
    </Sapient_x0020_Contact_x0028_s_x0029_>
    <Domain xmlns="c8085c4b-1ac7-4641-80ad-2522959560d5"/>
    <Capability xmlns="c8085c4b-1ac7-4641-80ad-2522959560d5"/>
    <Key_x0020_Technologies xmlns="c8085c4b-1ac7-4641-80ad-2522959560d5"/>
    <Key_x0020_Word xmlns="24943d0a-27c4-4bf8-a607-4a8907b6c8ab" xsi:nil="true"/>
  </documentManagement>
</p:properties>
</file>

<file path=customXml/itemProps1.xml><?xml version="1.0" encoding="utf-8"?>
<ds:datastoreItem xmlns:ds="http://schemas.openxmlformats.org/officeDocument/2006/customXml" ds:itemID="{26F53719-B4BD-49BC-B198-39FD3ED5738B}">
  <ds:schemaRefs>
    <ds:schemaRef ds:uri="http://schemas.microsoft.com/sharepoint/v3/contenttype/forms"/>
  </ds:schemaRefs>
</ds:datastoreItem>
</file>

<file path=customXml/itemProps2.xml><?xml version="1.0" encoding="utf-8"?>
<ds:datastoreItem xmlns:ds="http://schemas.openxmlformats.org/officeDocument/2006/customXml" ds:itemID="{20F316D6-DEC8-4AC9-BE68-A9B7E9989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85c4b-1ac7-4641-80ad-2522959560d5"/>
    <ds:schemaRef ds:uri="24943d0a-27c4-4bf8-a607-4a8907b6c8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61D4D0-73CC-4280-AF59-F361C383B16A}">
  <ds:schemaRefs>
    <ds:schemaRef ds:uri="c8085c4b-1ac7-4641-80ad-2522959560d5"/>
    <ds:schemaRef ds:uri="24943d0a-27c4-4bf8-a607-4a8907b6c8ab"/>
    <ds:schemaRef ds:uri="http://purl.org/dc/elements/1.1/"/>
    <ds:schemaRef ds:uri="http://schemas.microsoft.com/office/2006/documentManagement/types"/>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17355</TotalTime>
  <Words>6590</Words>
  <Application>Microsoft Office PowerPoint</Application>
  <PresentationFormat>Custom</PresentationFormat>
  <Paragraphs>710</Paragraphs>
  <Slides>113</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Courier New</vt:lpstr>
      <vt:lpstr>SapientSansMedium</vt:lpstr>
      <vt:lpstr>Source Code Pro</vt:lpstr>
      <vt:lpstr>Wingdings</vt:lpstr>
      <vt:lpstr>Content Masters</vt:lpstr>
      <vt:lpstr>SPRING CORE &amp; DI</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XML based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Setter-based dependency injection (Contd.)</vt:lpstr>
      <vt:lpstr>Setter-based dependency injection contd…</vt:lpstr>
      <vt:lpstr>PowerPoint Presentation</vt:lpstr>
      <vt:lpstr>PowerPoint Presentation</vt:lpstr>
      <vt:lpstr>PowerPoint Presentation</vt:lpstr>
      <vt:lpstr>PowerPoint Presentation</vt:lpstr>
      <vt:lpstr>Constructor-based dependency injection contd…</vt:lpstr>
      <vt:lpstr>Exercise</vt:lpstr>
      <vt:lpstr>Beans Auto-Wiring</vt:lpstr>
      <vt:lpstr>Beans Auto-Wiring contd…</vt:lpstr>
      <vt:lpstr>Autowiring 'byName'</vt:lpstr>
      <vt:lpstr>Autowiring 'byName‘ contd…</vt:lpstr>
      <vt:lpstr>Autowiring 'byType'</vt:lpstr>
      <vt:lpstr>Autowiring ‘byType’ contd…</vt:lpstr>
      <vt:lpstr>Autowiring by Constructor</vt:lpstr>
      <vt:lpstr>Autowiring by Constructor contd…</vt:lpstr>
      <vt:lpstr>Bean Definition Inheritance</vt:lpstr>
      <vt:lpstr>Bean Definition Inheritance contd…</vt:lpstr>
      <vt:lpstr>Exercise</vt:lpstr>
      <vt:lpstr>Injecting Inner Beans</vt:lpstr>
      <vt:lpstr>Injecting Inner Beans contd…</vt:lpstr>
      <vt:lpstr>PowerPoint Presentation</vt:lpstr>
      <vt:lpstr>Injecting Collections contd…</vt:lpstr>
      <vt:lpstr>Injecting bean references</vt:lpstr>
      <vt:lpstr>Merging collections</vt:lpstr>
      <vt:lpstr>Merging collections contd…</vt:lpstr>
      <vt:lpstr>Exercise</vt:lpstr>
      <vt:lpstr>PowerPoint Presentation</vt:lpstr>
      <vt:lpstr>PowerPoint Presentation</vt:lpstr>
      <vt:lpstr>PowerPoint Presentation</vt:lpstr>
      <vt:lpstr>PowerPoint Presentation</vt:lpstr>
      <vt:lpstr>PowerPoint Presentation</vt:lpstr>
      <vt:lpstr>PowerPoint Presentation</vt:lpstr>
      <vt:lpstr>@Required annotation contd…</vt:lpstr>
      <vt:lpstr>PowerPoint Presentation</vt:lpstr>
      <vt:lpstr>@Autowired annotation contd…</vt:lpstr>
      <vt:lpstr>PowerPoint Presentation</vt:lpstr>
      <vt:lpstr>@Qualifier annotation contd…</vt:lpstr>
      <vt:lpstr>Exercise</vt:lpstr>
      <vt:lpstr>PowerPoint Presentation</vt:lpstr>
      <vt:lpstr>PowerPoint Presentation</vt:lpstr>
      <vt:lpstr>PowerPoint Presentation</vt:lpstr>
      <vt:lpstr>PowerPoint Presentation</vt:lpstr>
      <vt:lpstr>PowerPoint Presentation</vt:lpstr>
      <vt:lpstr>Singleton scope</vt:lpstr>
      <vt:lpstr>Singleton scope contd…</vt:lpstr>
      <vt:lpstr>Prototype scope</vt:lpstr>
      <vt:lpstr>Prototype scope contd…</vt:lpstr>
      <vt:lpstr>Injecting prototype bean in singleton bean in Spring </vt:lpstr>
      <vt:lpstr>Injecting prototype bean in singleton bean in Spring (Contd.) </vt:lpstr>
      <vt:lpstr>Injecting prototype bean in singleton bean in Spring (Contd.) </vt:lpstr>
      <vt:lpstr>Bean Lifecycle</vt:lpstr>
      <vt:lpstr>Bean Lifecycle Contd.</vt:lpstr>
      <vt:lpstr>PowerPoint Presentation</vt:lpstr>
      <vt:lpstr>InitializingBean &amp; DisposableBean callback interfaces contd…</vt:lpstr>
      <vt:lpstr>Custom init &amp; destroy methods</vt:lpstr>
      <vt:lpstr>PowerPoint Presentation</vt:lpstr>
      <vt:lpstr>@PostConstruct and @PreDestroy annotations</vt:lpstr>
      <vt:lpstr>Exercise</vt:lpstr>
      <vt:lpstr>Circular Dependencies in Spring</vt:lpstr>
      <vt:lpstr>Circular Dependencies in Spring</vt:lpstr>
      <vt:lpstr>Circular Dependencies in Spring contd…</vt:lpstr>
      <vt:lpstr>Circular Dependencies in Spring contd…</vt:lpstr>
      <vt:lpstr>Circular Dependencies in Spring contd…</vt:lpstr>
      <vt:lpstr>Circular Dependencies in Spring contd…</vt:lpstr>
      <vt:lpstr>Circular Dependencies in Spring contd…</vt:lpstr>
      <vt:lpstr>Circular Dependencies in Spring contd…</vt:lpstr>
      <vt:lpstr>Circular Dependencies in Spring contd…</vt:lpstr>
      <vt:lpstr>Circular Dependencies in Spring contd…</vt:lpstr>
      <vt:lpstr>PowerPoint Presentation</vt:lpstr>
      <vt:lpstr>Bean Post Processors contd…</vt:lpstr>
      <vt:lpstr>Bean Post Processors contd…</vt:lpstr>
      <vt:lpstr>Bean Post Processors contd…</vt:lpstr>
      <vt:lpstr>Bean Post Processors contd…</vt:lpstr>
      <vt:lpstr>Event Handling in Spring</vt:lpstr>
      <vt:lpstr>Custom Events</vt:lpstr>
      <vt:lpstr>Custom Events Use Case</vt:lpstr>
      <vt:lpstr>Custom Events contd…</vt:lpstr>
      <vt:lpstr>Exercise</vt:lpstr>
      <vt:lpstr>Disadvantage of Spring</vt:lpstr>
      <vt:lpstr>Favorite Questions</vt:lpstr>
      <vt:lpstr>Recap</vt:lpstr>
    </vt:vector>
  </TitlesOfParts>
  <Company>Sapient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 PPT Template 16x9</dc:title>
  <dc:creator>Dan Kummer</dc:creator>
  <cp:lastModifiedBy>Sujata Batra</cp:lastModifiedBy>
  <cp:revision>485</cp:revision>
  <cp:lastPrinted>2015-02-14T20:13:28Z</cp:lastPrinted>
  <dcterms:created xsi:type="dcterms:W3CDTF">2015-02-05T19:35:34Z</dcterms:created>
  <dcterms:modified xsi:type="dcterms:W3CDTF">2021-07-02T10:17:59Z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0x010100BA9AACD866FC1E4981E74F9CCA9E5CA0005B817ECD3F7FD84D9F3264808D7ACDD3</vt:lpwstr>
  </property>
  <property fmtid="{D5CDD505-2E9C-101B-9397-08002B2CF9AE}" pid="3" name="Offisync_ProviderInitializationData">
    <vt:lpwstr>https://vox.publicis.sapient.com</vt:lpwstr>
  </property>
  <property fmtid="{D5CDD505-2E9C-101B-9397-08002B2CF9AE}" pid="4" name="Offisync_UniqueId">
    <vt:lpwstr>152035</vt:lpwstr>
  </property>
  <property fmtid="{D5CDD505-2E9C-101B-9397-08002B2CF9AE}" pid="5" name="Offisync_UpdateToken">
    <vt:lpwstr>3</vt:lpwstr>
  </property>
  <property fmtid="{D5CDD505-2E9C-101B-9397-08002B2CF9AE}" pid="6" name="Offisync_ServerID">
    <vt:lpwstr>2a760b3e-54a5-418b-9dd9-555cd32dea45</vt:lpwstr>
  </property>
  <property fmtid="{D5CDD505-2E9C-101B-9397-08002B2CF9AE}" pid="7" name="Jive_VersionGuid">
    <vt:lpwstr>33f2f3d3-b443-449f-a952-d5085cfe6c35</vt:lpwstr>
  </property>
  <property fmtid="{D5CDD505-2E9C-101B-9397-08002B2CF9AE}" pid="8" name="Jive_LatestUserAccountName">
    <vt:lpwstr>rajagraw1</vt:lpwstr>
  </property>
</Properties>
</file>